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Proxima Nova"/>
      <p:regular r:id="rId39"/>
      <p:bold r:id="rId40"/>
      <p:italic r:id="rId41"/>
      <p:boldItalic r:id="rId42"/>
    </p:embeddedFont>
    <p:embeddedFont>
      <p:font typeface="Inter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20" Type="http://schemas.openxmlformats.org/officeDocument/2006/relationships/slide" Target="slides/slide15.xml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22" Type="http://schemas.openxmlformats.org/officeDocument/2006/relationships/slide" Target="slides/slide17.xml"/><Relationship Id="rId44" Type="http://schemas.openxmlformats.org/officeDocument/2006/relationships/font" Target="fonts/Inter-bold.fntdata"/><Relationship Id="rId21" Type="http://schemas.openxmlformats.org/officeDocument/2006/relationships/slide" Target="slides/slide16.xml"/><Relationship Id="rId43" Type="http://schemas.openxmlformats.org/officeDocument/2006/relationships/font" Target="fonts/Inter-regular.fntdata"/><Relationship Id="rId24" Type="http://schemas.openxmlformats.org/officeDocument/2006/relationships/slide" Target="slides/slide19.xml"/><Relationship Id="rId46" Type="http://schemas.openxmlformats.org/officeDocument/2006/relationships/font" Target="fonts/Inter-boldItalic.fntdata"/><Relationship Id="rId23" Type="http://schemas.openxmlformats.org/officeDocument/2006/relationships/slide" Target="slides/slide18.xml"/><Relationship Id="rId45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c3f799e15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c3f799e15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d1e43ccc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d1e43ccc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eaeb614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eaeb614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eaeb6142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eaeb6142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c3f799e15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ec3f799e15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f44ac187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f44ac187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f44ac1876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f44ac1876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0272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f44ac1876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ef44ac1876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2d0e245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f2d0e245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f44ac1876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ef44ac1876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c3f799e1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c3f799e1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160c5b4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f160c5b4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160c5b44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f160c5b4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c3f799e15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ec3f799e1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1b22194a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f1b22194a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c3f799e15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c3f799e15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d1e43ccc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ed1e43ccc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d1e43ccc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ed1e43ccc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c3f799e15_1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ec3f799e15_1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d1e43ccc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ed1e43ccc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ec3f799e15_1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ec3f799e15_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c3f799e1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c3f799e1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c3f799e15_1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ec3f799e15_1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ec3f799e15_1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ec3f799e15_1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c3f799e15_1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c3f799e15_1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ef5df5ede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ef5df5ede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f5df5ede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f5df5ed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f5df5ede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f5df5ede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c3f799e1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c3f799e1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c3f799e15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c3f799e1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c3f799e1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c3f799e1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c3f799e15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ec3f799e15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4869025"/>
            <a:ext cx="9144000" cy="27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 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0" y="8645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/>
        </p:nvSpPr>
        <p:spPr>
          <a:xfrm>
            <a:off x="69200" y="4863225"/>
            <a:ext cx="858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Jie Ye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676625" y="4869025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Viper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6647425" y="4869025"/>
            <a:ext cx="14445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jye20@hawk.iit.edu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996696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996696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0" y="8645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0" y="8645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219456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996696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0" y="8645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248025" y="1477050"/>
            <a:ext cx="8721000" cy="13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nter"/>
                <a:ea typeface="Inter"/>
                <a:cs typeface="Inter"/>
                <a:sym typeface="Inter"/>
              </a:rPr>
              <a:t>Viper: A High-Performance I/O Framework for Transparently Updating, Storing, and Transferring Deep Neural Network Models</a:t>
            </a:r>
            <a:endParaRPr b="1" sz="24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502200" y="3174075"/>
            <a:ext cx="8414100" cy="18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Inter"/>
                <a:ea typeface="Inter"/>
                <a:cs typeface="Inter"/>
                <a:sym typeface="Inter"/>
              </a:rPr>
              <a:t>Jie Ye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Jaime Cernuda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Neeraj Rajesh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Keith Bateman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nter"/>
                <a:ea typeface="Inter"/>
                <a:cs typeface="Inter"/>
                <a:sym typeface="Inter"/>
              </a:rPr>
              <a:t>Orcun Yildiz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Tom Peterka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Arnur Nigmetov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Dmitriy Morozov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Xian-He Sun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Anthony Kougkas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, Bogdan Nicolae</a:t>
            </a:r>
            <a:r>
              <a:rPr baseline="30000" lang="en" sz="1800">
                <a:latin typeface="Inter"/>
                <a:ea typeface="Inter"/>
                <a:cs typeface="Inter"/>
                <a:sym typeface="Inter"/>
              </a:rPr>
              <a:t>2</a:t>
            </a:r>
            <a:endParaRPr baseline="30000" sz="18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>
                <a:latin typeface="Inter"/>
                <a:ea typeface="Inter"/>
                <a:cs typeface="Inter"/>
                <a:sym typeface="Inter"/>
              </a:rPr>
              <a:t>1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 Illinois Institute of Technology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 Argonne National Laboratory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 Lawrence Berkeley National Lab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75" y="35250"/>
            <a:ext cx="2748401" cy="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500" y="35250"/>
            <a:ext cx="1763325" cy="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225" y="35250"/>
            <a:ext cx="2235039" cy="6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High-level Architecture</a:t>
            </a:r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11700" y="1000075"/>
            <a:ext cx="4717200" cy="3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550"/>
              <a:buChar char="●"/>
            </a:pPr>
            <a:r>
              <a:rPr lang="en" sz="1550">
                <a:solidFill>
                  <a:srgbClr val="202729"/>
                </a:solidFill>
              </a:rPr>
              <a:t>Viper serves as an I/O library</a:t>
            </a:r>
            <a:endParaRPr sz="1550">
              <a:solidFill>
                <a:srgbClr val="202729"/>
              </a:solidFill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550"/>
              <a:buChar char="●"/>
            </a:pPr>
            <a:r>
              <a:rPr lang="en" sz="1550">
                <a:solidFill>
                  <a:srgbClr val="202729"/>
                </a:solidFill>
              </a:rPr>
              <a:t>Provides APIs to interact with the</a:t>
            </a:r>
            <a:r>
              <a:rPr lang="en" sz="1550">
                <a:solidFill>
                  <a:srgbClr val="202729"/>
                </a:solidFill>
              </a:rPr>
              <a:t> producer and consumer</a:t>
            </a:r>
            <a:endParaRPr sz="1550">
              <a:solidFill>
                <a:srgbClr val="20272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Char char="○"/>
            </a:pPr>
            <a:r>
              <a:rPr i="1" lang="en">
                <a:solidFill>
                  <a:srgbClr val="202729"/>
                </a:solidFill>
              </a:rPr>
              <a:t>save_weights()</a:t>
            </a:r>
            <a:r>
              <a:rPr lang="en">
                <a:solidFill>
                  <a:srgbClr val="202729"/>
                </a:solidFill>
              </a:rPr>
              <a:t>: for producer to save the current model state into storage</a:t>
            </a:r>
            <a:endParaRPr>
              <a:solidFill>
                <a:srgbClr val="20272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Char char="○"/>
            </a:pPr>
            <a:r>
              <a:rPr i="1" lang="en">
                <a:solidFill>
                  <a:srgbClr val="202729"/>
                </a:solidFill>
              </a:rPr>
              <a:t>load_weights()</a:t>
            </a:r>
            <a:r>
              <a:rPr lang="en">
                <a:solidFill>
                  <a:srgbClr val="202729"/>
                </a:solidFill>
              </a:rPr>
              <a:t>: for consumer to load an updated model state from storage</a:t>
            </a:r>
            <a:endParaRPr>
              <a:solidFill>
                <a:srgbClr val="20272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450">
                <a:solidFill>
                  <a:schemeClr val="dk1"/>
                </a:solidFill>
              </a:rPr>
              <a:t>Consists of </a:t>
            </a:r>
            <a:r>
              <a:rPr b="1" lang="en" sz="1450">
                <a:solidFill>
                  <a:schemeClr val="dk1"/>
                </a:solidFill>
              </a:rPr>
              <a:t>four major components</a:t>
            </a:r>
            <a:r>
              <a:rPr lang="en" sz="1450">
                <a:solidFill>
                  <a:schemeClr val="dk1"/>
                </a:solidFill>
              </a:rPr>
              <a:t>:</a:t>
            </a:r>
            <a:endParaRPr sz="145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Checkpoint Callback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Inference Performance Predictor (IPP)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Model Weights Handler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Notification Module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75" y="1038475"/>
            <a:ext cx="3880951" cy="32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5904350" y="4363075"/>
            <a:ext cx="2571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4. The High-level Architecture of Viper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6747650" y="2540800"/>
            <a:ext cx="2047800" cy="476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High-level Architecture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311700" y="1000075"/>
            <a:ext cx="456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Checkpoint Callback</a:t>
            </a:r>
            <a:endParaRPr sz="145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 custom callback to </a:t>
            </a:r>
            <a:r>
              <a:rPr b="1" lang="en">
                <a:solidFill>
                  <a:schemeClr val="dk1"/>
                </a:solidFill>
              </a:rPr>
              <a:t>m</a:t>
            </a:r>
            <a:r>
              <a:rPr b="1" lang="en">
                <a:solidFill>
                  <a:schemeClr val="dk1"/>
                </a:solidFill>
              </a:rPr>
              <a:t>onitor and track the training quality of each iteration</a:t>
            </a:r>
            <a:endParaRPr b="1"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E.g., training loss/accuracy of each iteration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Capture the model’s current state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Trigger model update at specified iteration</a:t>
            </a:r>
            <a:endParaRPr/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75" y="1038475"/>
            <a:ext cx="3880951" cy="32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5904350" y="4363075"/>
            <a:ext cx="2571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4. The High-level Architecture of Viper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5080775" y="2540800"/>
            <a:ext cx="1413000" cy="516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High-level Architecture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311700" y="1000075"/>
            <a:ext cx="459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Inference Performance Predictor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Predict the inference quality based on 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The training quality during training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overhead of transferring and updating a new checkpoint from producer to consumer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Find a </a:t>
            </a:r>
            <a:r>
              <a:rPr b="1" lang="en">
                <a:solidFill>
                  <a:schemeClr val="dk1"/>
                </a:solidFill>
              </a:rPr>
              <a:t>near-optimal checkpoint schedule</a:t>
            </a:r>
            <a:r>
              <a:rPr lang="en">
                <a:solidFill>
                  <a:schemeClr val="dk1"/>
                </a:solidFill>
              </a:rPr>
              <a:t> based on the predicted inference quality via an algorithm</a:t>
            </a:r>
            <a:endParaRPr/>
          </a:p>
        </p:txBody>
      </p:sp>
      <p:sp>
        <p:nvSpPr>
          <p:cNvPr id="204" name="Google Shape;204;p24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75" y="1038475"/>
            <a:ext cx="3880951" cy="32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5904350" y="4363075"/>
            <a:ext cx="2571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4. The High-level Architecture of Viper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5080775" y="3270650"/>
            <a:ext cx="1413000" cy="348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High-level Architecture</a:t>
            </a:r>
            <a:endParaRPr/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311700" y="1038475"/>
            <a:ext cx="4611900" cy="3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Model Weights Handler</a:t>
            </a:r>
            <a:endParaRPr b="1" sz="145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b="1" lang="en">
                <a:solidFill>
                  <a:schemeClr val="dk1"/>
                </a:solidFill>
              </a:rPr>
              <a:t>memory-first engine</a:t>
            </a:r>
            <a:r>
              <a:rPr lang="en">
                <a:solidFill>
                  <a:schemeClr val="dk1"/>
                </a:solidFill>
              </a:rPr>
              <a:t> designed to accelerate the model data transfer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Process the save requests from producer and load requests from consumer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Select the </a:t>
            </a:r>
            <a:r>
              <a:rPr b="1" lang="en">
                <a:solidFill>
                  <a:schemeClr val="dk1"/>
                </a:solidFill>
              </a:rPr>
              <a:t>most suitable data transfer strategy</a:t>
            </a:r>
            <a:r>
              <a:rPr lang="en">
                <a:solidFill>
                  <a:schemeClr val="dk1"/>
                </a:solidFill>
              </a:rPr>
              <a:t> (e.g., GPU-to-GPU memory, Host-to-Host memory, or PFS) to transfer the model data</a:t>
            </a:r>
            <a:endParaRPr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Notification Module</a:t>
            </a:r>
            <a:endParaRPr b="1" sz="145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Actively notify consumer about the model updates, avoid frequent polling of the model repository to detect changes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25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75" y="1038475"/>
            <a:ext cx="3880951" cy="32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5904350" y="4363075"/>
            <a:ext cx="2571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4. The High-level Architecture of Viper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6509725" y="3274550"/>
            <a:ext cx="1432500" cy="335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8290575" y="3274550"/>
            <a:ext cx="703800" cy="335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Why do we need IPP?</a:t>
            </a:r>
            <a:endParaRPr/>
          </a:p>
        </p:txBody>
      </p:sp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311700" y="1000075"/>
            <a:ext cx="8520600" cy="3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In</a:t>
            </a:r>
            <a:r>
              <a:rPr b="1" lang="en" sz="1450">
                <a:solidFill>
                  <a:schemeClr val="dk1"/>
                </a:solidFill>
              </a:rPr>
              <a:t> </a:t>
            </a:r>
            <a:r>
              <a:rPr lang="en" sz="1450">
                <a:solidFill>
                  <a:schemeClr val="dk1"/>
                </a:solidFill>
              </a:rPr>
              <a:t>online learning, it’s crucial to continuously synchronize model checkpoints between the producer and consumer after the warm-up stage, however</a:t>
            </a:r>
            <a:endParaRPr sz="145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Frequent</a:t>
            </a:r>
            <a:r>
              <a:rPr lang="en">
                <a:solidFill>
                  <a:schemeClr val="dk1"/>
                </a:solidFill>
              </a:rPr>
              <a:t> model updates </a:t>
            </a:r>
            <a:r>
              <a:rPr b="1" lang="en">
                <a:solidFill>
                  <a:schemeClr val="dk1"/>
                </a:solidFill>
              </a:rPr>
              <a:t>enhance inference quality</a:t>
            </a:r>
            <a:r>
              <a:rPr lang="en">
                <a:solidFill>
                  <a:schemeClr val="dk1"/>
                </a:solidFill>
              </a:rPr>
              <a:t> but may </a:t>
            </a:r>
            <a:r>
              <a:rPr b="1" lang="en">
                <a:solidFill>
                  <a:schemeClr val="dk1"/>
                </a:solidFill>
              </a:rPr>
              <a:t>slow down training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Infrequent</a:t>
            </a:r>
            <a:r>
              <a:rPr lang="en">
                <a:solidFill>
                  <a:schemeClr val="dk1"/>
                </a:solidFill>
              </a:rPr>
              <a:t> model updates may </a:t>
            </a:r>
            <a:r>
              <a:rPr b="1" lang="en">
                <a:solidFill>
                  <a:schemeClr val="dk1"/>
                </a:solidFill>
              </a:rPr>
              <a:t>lead to less precise inference results</a:t>
            </a:r>
            <a:endParaRPr b="1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Goal</a:t>
            </a:r>
            <a:r>
              <a:rPr lang="en" sz="1450">
                <a:solidFill>
                  <a:schemeClr val="dk1"/>
                </a:solidFill>
              </a:rPr>
              <a:t>: </a:t>
            </a:r>
            <a:r>
              <a:rPr b="1" lang="en" sz="1450">
                <a:solidFill>
                  <a:srgbClr val="000000"/>
                </a:solidFill>
              </a:rPr>
              <a:t>optimize the checkpoint schedule</a:t>
            </a:r>
            <a:r>
              <a:rPr lang="en" sz="1450">
                <a:solidFill>
                  <a:srgbClr val="000000"/>
                </a:solidFill>
              </a:rPr>
              <a:t> to </a:t>
            </a:r>
            <a:r>
              <a:rPr b="1" lang="en" sz="1450">
                <a:solidFill>
                  <a:srgbClr val="000000"/>
                </a:solidFill>
              </a:rPr>
              <a:t>strike a balance</a:t>
            </a:r>
            <a:r>
              <a:rPr lang="en" sz="1450">
                <a:solidFill>
                  <a:srgbClr val="000000"/>
                </a:solidFill>
              </a:rPr>
              <a:t> between minimizing training slowdown and maximizing inference quality.</a:t>
            </a:r>
            <a:endParaRPr sz="145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To achieve this, we must predict the inference quality for any given checkpoint schedule</a:t>
            </a:r>
            <a:endParaRPr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Inference Performance Predictor (</a:t>
            </a:r>
            <a:r>
              <a:rPr b="1" lang="en" sz="1450">
                <a:solidFill>
                  <a:schemeClr val="dk1"/>
                </a:solidFill>
              </a:rPr>
              <a:t>IPP) </a:t>
            </a:r>
            <a:endParaRPr sz="145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Help to identify </a:t>
            </a:r>
            <a:r>
              <a:rPr b="1" lang="en">
                <a:solidFill>
                  <a:schemeClr val="dk1"/>
                </a:solidFill>
              </a:rPr>
              <a:t>a near-optimal checkpoint schedule</a:t>
            </a:r>
            <a:r>
              <a:rPr lang="en">
                <a:solidFill>
                  <a:schemeClr val="dk1"/>
                </a:solidFill>
              </a:rPr>
              <a:t> by </a:t>
            </a:r>
            <a:r>
              <a:rPr b="1" lang="en">
                <a:solidFill>
                  <a:schemeClr val="dk1"/>
                </a:solidFill>
              </a:rPr>
              <a:t>predicting the cumulative inference quality based on input parameters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I.e., at what iteration to take a checkpoint on producer and synchronize to consumer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final selected checkpoint schedule is a list of iteration ids that represent  the moment to perform a model update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should maximize cumulative inference quality without adding significant overhead to the training process.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</a:t>
            </a:r>
            <a:r>
              <a:rPr lang="en"/>
              <a:t>How do we design IPP?</a:t>
            </a:r>
            <a:endParaRPr/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2" name="Google Shape;232;p27"/>
          <p:cNvGrpSpPr/>
          <p:nvPr/>
        </p:nvGrpSpPr>
        <p:grpSpPr>
          <a:xfrm>
            <a:off x="444225" y="1770450"/>
            <a:ext cx="8028050" cy="2330900"/>
            <a:chOff x="444225" y="1770450"/>
            <a:chExt cx="8028050" cy="2330900"/>
          </a:xfrm>
        </p:grpSpPr>
        <p:pic>
          <p:nvPicPr>
            <p:cNvPr id="233" name="Google Shape;23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225" y="1828975"/>
              <a:ext cx="1796401" cy="1796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7"/>
            <p:cNvSpPr/>
            <p:nvPr/>
          </p:nvSpPr>
          <p:spPr>
            <a:xfrm>
              <a:off x="2569475" y="1770450"/>
              <a:ext cx="5902800" cy="476700"/>
            </a:xfrm>
            <a:prstGeom prst="roundRect">
              <a:avLst>
                <a:gd fmla="val 22131" name="adj"/>
              </a:avLst>
            </a:prstGeom>
            <a:solidFill>
              <a:srgbClr val="A4C2F4"/>
            </a:solidFill>
            <a:ln cap="flat" cmpd="sng" w="9525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2286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50">
                  <a:latin typeface="Inter"/>
                  <a:ea typeface="Inter"/>
                  <a:cs typeface="Inter"/>
                  <a:sym typeface="Inter"/>
                </a:rPr>
                <a:t>Training quality </a:t>
              </a:r>
              <a:r>
                <a:rPr lang="en" sz="1450">
                  <a:latin typeface="Inter"/>
                  <a:ea typeface="Inter"/>
                  <a:cs typeface="Inter"/>
                  <a:sym typeface="Inter"/>
                </a:rPr>
                <a:t>(e.g., loss/accuracy) of the DNN model can be predicted as </a:t>
              </a:r>
              <a:r>
                <a:rPr b="1" lang="en" sz="1450">
                  <a:latin typeface="Inter"/>
                  <a:ea typeface="Inter"/>
                  <a:cs typeface="Inter"/>
                  <a:sym typeface="Inter"/>
                </a:rPr>
                <a:t>a function of the number of training iterations</a:t>
              </a:r>
              <a:endParaRPr sz="145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2391310" y="1811325"/>
              <a:ext cx="378300" cy="378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1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2569475" y="3034250"/>
              <a:ext cx="5902800" cy="476700"/>
            </a:xfrm>
            <a:prstGeom prst="roundRect">
              <a:avLst>
                <a:gd fmla="val 22131" name="adj"/>
              </a:avLst>
            </a:prstGeom>
            <a:solidFill>
              <a:srgbClr val="A4C2F4"/>
            </a:solidFill>
            <a:ln cap="flat" cmpd="sng" w="9525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2286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			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50">
                  <a:latin typeface="Inter"/>
                  <a:ea typeface="Inter"/>
                  <a:cs typeface="Inter"/>
                  <a:sym typeface="Inter"/>
                </a:rPr>
                <a:t>Training quality</a:t>
              </a:r>
              <a:r>
                <a:rPr lang="en" sz="1450">
                  <a:latin typeface="Inter"/>
                  <a:ea typeface="Inter"/>
                  <a:cs typeface="Inter"/>
                  <a:sym typeface="Inter"/>
                </a:rPr>
                <a:t> (e.g., loss/accuracy) can be used as </a:t>
              </a:r>
              <a:r>
                <a:rPr b="1" lang="en" sz="1450">
                  <a:latin typeface="Inter"/>
                  <a:ea typeface="Inter"/>
                  <a:cs typeface="Inter"/>
                  <a:sym typeface="Inter"/>
                </a:rPr>
                <a:t>a proxy to estimate the inference quality</a:t>
              </a:r>
              <a:endParaRPr sz="1450"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2391310" y="3075125"/>
              <a:ext cx="378300" cy="378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2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2858075" y="2304175"/>
              <a:ext cx="5614200" cy="541200"/>
            </a:xfrm>
            <a:prstGeom prst="snip1Rect">
              <a:avLst>
                <a:gd fmla="val 16667" name="adj"/>
              </a:avLst>
            </a:prstGeom>
            <a:solidFill>
              <a:srgbClr val="D9D9D9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Existing literature indicates learning curves can describe model performance by training iterations/time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2858075" y="3560150"/>
              <a:ext cx="5614200" cy="541200"/>
            </a:xfrm>
            <a:prstGeom prst="snip1Rect">
              <a:avLst>
                <a:gd fmla="val 16667" name="adj"/>
              </a:avLst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Observations indicate that training and inference quality curves usually show similar trends in DNN models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40" name="Google Shape;240;p27"/>
          <p:cNvSpPr txBox="1"/>
          <p:nvPr/>
        </p:nvSpPr>
        <p:spPr>
          <a:xfrm>
            <a:off x="444225" y="1041450"/>
            <a:ext cx="8028000" cy="476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Inter"/>
              <a:buChar char="●"/>
            </a:pPr>
            <a:r>
              <a:rPr lang="en" sz="14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IPP relies on </a:t>
            </a:r>
            <a:r>
              <a:rPr b="1" lang="en" sz="14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two assumptions</a:t>
            </a:r>
            <a:r>
              <a:rPr lang="en" sz="14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to predict the cumulative inference quality:</a:t>
            </a:r>
            <a:endParaRPr sz="145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Training Loss Predictor (TLP)</a:t>
            </a:r>
            <a:endParaRPr/>
          </a:p>
        </p:txBody>
      </p:sp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47050" y="889122"/>
            <a:ext cx="5279700" cy="15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According to the </a:t>
            </a:r>
            <a:r>
              <a:rPr b="1" lang="en" sz="1450">
                <a:solidFill>
                  <a:schemeClr val="dk1"/>
                </a:solidFill>
              </a:rPr>
              <a:t>first assumption</a:t>
            </a:r>
            <a:r>
              <a:rPr lang="en" sz="1450">
                <a:solidFill>
                  <a:schemeClr val="dk1"/>
                </a:solidFill>
              </a:rPr>
              <a:t>,</a:t>
            </a:r>
            <a:endParaRPr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Viper should be able to </a:t>
            </a:r>
            <a:r>
              <a:rPr b="1" lang="en" sz="1250">
                <a:solidFill>
                  <a:schemeClr val="dk1"/>
                </a:solidFill>
              </a:rPr>
              <a:t>predict how the training converges over training iterations through a function</a:t>
            </a:r>
            <a:endParaRPr b="1" sz="12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Viper introduces a </a:t>
            </a:r>
            <a:r>
              <a:rPr b="1" lang="en" sz="1450">
                <a:solidFill>
                  <a:schemeClr val="dk1"/>
                </a:solidFill>
              </a:rPr>
              <a:t>Training Loss Predictor (TLP):</a:t>
            </a:r>
            <a:endParaRPr b="1"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Estimate the training quality at a specific iteration x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TLP is defined as</a:t>
            </a:r>
            <a:endParaRPr sz="1250">
              <a:solidFill>
                <a:schemeClr val="dk1"/>
              </a:solidFill>
            </a:endParaRPr>
          </a:p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b="27884" l="26969" r="27326" t="24137"/>
          <a:stretch/>
        </p:blipFill>
        <p:spPr>
          <a:xfrm>
            <a:off x="5993625" y="935163"/>
            <a:ext cx="2482224" cy="13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5908438" y="2280563"/>
            <a:ext cx="2652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Table 1. The curve functions that Viper used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4">
            <a:alphaModFix/>
          </a:blip>
          <a:srcRect b="0" l="0" r="606" t="0"/>
          <a:stretch/>
        </p:blipFill>
        <p:spPr>
          <a:xfrm>
            <a:off x="5307650" y="2725475"/>
            <a:ext cx="3788600" cy="16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5526750" y="4316575"/>
            <a:ext cx="35694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5. Fitting the learning curve for TC1 with the warm-up training loss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247050" y="3097950"/>
            <a:ext cx="5117700" cy="18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TLP function is determined by modeling the training loss curve with different curve functions (Table 1)</a:t>
            </a:r>
            <a:endParaRPr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Use warm-up stage training loss to fit these functions (Fig 5)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Select the one with minimal MSE as “TLP”</a:t>
            </a:r>
            <a:endParaRPr sz="125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Allow user to define its custom TLP predictor function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0313" y="2365009"/>
            <a:ext cx="3037776" cy="2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989863" y="2608356"/>
            <a:ext cx="4298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x</a:t>
            </a:r>
            <a:r>
              <a:rPr lang="en" sz="1250">
                <a:solidFill>
                  <a:schemeClr val="dk1"/>
                </a:solidFill>
              </a:rPr>
              <a:t> is the training iteration Id, while a, b, and c are used to control the shape.</a:t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Mapping between time and training iteration</a:t>
            </a:r>
            <a:endParaRPr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247050" y="923850"/>
            <a:ext cx="8697300" cy="28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Based on the</a:t>
            </a:r>
            <a:r>
              <a:rPr b="1" lang="en" sz="1450">
                <a:solidFill>
                  <a:schemeClr val="dk1"/>
                </a:solidFill>
              </a:rPr>
              <a:t> second assumption:</a:t>
            </a:r>
            <a:endParaRPr b="1"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I</a:t>
            </a:r>
            <a:r>
              <a:rPr lang="en" sz="1250">
                <a:solidFill>
                  <a:schemeClr val="dk1"/>
                </a:solidFill>
              </a:rPr>
              <a:t>f we know the training loss of a request, w</a:t>
            </a:r>
            <a:r>
              <a:rPr lang="en" sz="1250">
                <a:solidFill>
                  <a:schemeClr val="dk1"/>
                </a:solidFill>
              </a:rPr>
              <a:t>e can estimate its inference quality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However, it is </a:t>
            </a:r>
            <a:r>
              <a:rPr b="1" lang="en" sz="1250">
                <a:solidFill>
                  <a:schemeClr val="dk1"/>
                </a:solidFill>
              </a:rPr>
              <a:t>difficult </a:t>
            </a:r>
            <a:r>
              <a:rPr b="1" lang="en" sz="1250">
                <a:solidFill>
                  <a:schemeClr val="dk1"/>
                </a:solidFill>
              </a:rPr>
              <a:t> to get the training loss of a request</a:t>
            </a:r>
            <a:endParaRPr b="1" sz="12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Fortunately, it is easy to determine the timestamp when each inference request occurs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To estimate inference quality, we need </a:t>
            </a:r>
            <a:r>
              <a:rPr b="1" lang="en" sz="1450">
                <a:solidFill>
                  <a:schemeClr val="dk1"/>
                </a:solidFill>
              </a:rPr>
              <a:t>a function</a:t>
            </a:r>
            <a:r>
              <a:rPr lang="en" sz="1450">
                <a:solidFill>
                  <a:schemeClr val="dk1"/>
                </a:solidFill>
              </a:rPr>
              <a:t> that, given the timestamp of an inference, returns the loss of the most recent checkpoint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This loss acts as an estimate of the quality for all inferences until the next checkpoint is taken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There is a direct mapping between training time t  and training iteration id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G</a:t>
            </a:r>
            <a:r>
              <a:rPr lang="en" sz="1450">
                <a:solidFill>
                  <a:schemeClr val="dk1"/>
                </a:solidFill>
              </a:rPr>
              <a:t>iven timestamp </a:t>
            </a:r>
            <a:r>
              <a:rPr i="1" lang="en" sz="1450">
                <a:solidFill>
                  <a:schemeClr val="dk1"/>
                </a:solidFill>
              </a:rPr>
              <a:t>t</a:t>
            </a:r>
            <a:r>
              <a:rPr baseline="-25000" i="1" lang="en" sz="1450">
                <a:solidFill>
                  <a:schemeClr val="dk1"/>
                </a:solidFill>
              </a:rPr>
              <a:t>k</a:t>
            </a:r>
            <a:r>
              <a:rPr lang="en" sz="1450">
                <a:solidFill>
                  <a:schemeClr val="dk1"/>
                </a:solidFill>
              </a:rPr>
              <a:t>  → </a:t>
            </a:r>
            <a:r>
              <a:rPr lang="en" sz="1450">
                <a:solidFill>
                  <a:schemeClr val="dk1"/>
                </a:solidFill>
              </a:rPr>
              <a:t>easy to calculate the </a:t>
            </a:r>
            <a:r>
              <a:rPr lang="en" sz="1450">
                <a:solidFill>
                  <a:schemeClr val="dk1"/>
                </a:solidFill>
              </a:rPr>
              <a:t>corresponding training iteration id x’ using the formula:</a:t>
            </a:r>
            <a:endParaRPr sz="1450">
              <a:solidFill>
                <a:schemeClr val="dk1"/>
              </a:solidFill>
            </a:endParaRPr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b="61097" l="0" r="4861" t="0"/>
          <a:stretch/>
        </p:blipFill>
        <p:spPr>
          <a:xfrm>
            <a:off x="2074300" y="3750442"/>
            <a:ext cx="4272276" cy="3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247050" y="4122750"/>
            <a:ext cx="86508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Thus, </a:t>
            </a:r>
            <a:r>
              <a:rPr b="1" lang="en" sz="1450">
                <a:solidFill>
                  <a:schemeClr val="dk1"/>
                </a:solidFill>
              </a:rPr>
              <a:t>the training quality observed at </a:t>
            </a:r>
            <a:r>
              <a:rPr b="1" lang="en" sz="1450">
                <a:solidFill>
                  <a:schemeClr val="dk1"/>
                </a:solidFill>
              </a:rPr>
              <a:t>time </a:t>
            </a:r>
            <a:r>
              <a:rPr b="1" i="1" lang="en" sz="1450">
                <a:solidFill>
                  <a:schemeClr val="dk1"/>
                </a:solidFill>
              </a:rPr>
              <a:t>t</a:t>
            </a:r>
            <a:r>
              <a:rPr b="1" baseline="-25000" i="1" lang="en" sz="1450">
                <a:solidFill>
                  <a:schemeClr val="dk1"/>
                </a:solidFill>
              </a:rPr>
              <a:t>k</a:t>
            </a:r>
            <a:r>
              <a:rPr b="1" i="1" lang="en" sz="1450">
                <a:solidFill>
                  <a:schemeClr val="dk1"/>
                </a:solidFill>
              </a:rPr>
              <a:t> </a:t>
            </a:r>
            <a:r>
              <a:rPr b="1" lang="en" sz="1450">
                <a:solidFill>
                  <a:schemeClr val="dk1"/>
                </a:solidFill>
              </a:rPr>
              <a:t>corresponds to that at training iteration 𝑥′</a:t>
            </a:r>
            <a:endParaRPr sz="1450">
              <a:solidFill>
                <a:schemeClr val="dk1"/>
              </a:solidFill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4">
            <a:alphaModFix/>
          </a:blip>
          <a:srcRect b="0" l="0" r="0" t="11855"/>
          <a:stretch/>
        </p:blipFill>
        <p:spPr>
          <a:xfrm>
            <a:off x="2941550" y="4554925"/>
            <a:ext cx="2792407" cy="2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217350" y="206200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Training Quality vs. Inference Quality Over Time</a:t>
            </a:r>
            <a:endParaRPr/>
          </a:p>
        </p:txBody>
      </p:sp>
      <p:sp>
        <p:nvSpPr>
          <p:cNvPr id="270" name="Google Shape;270;p30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850" y="1330075"/>
            <a:ext cx="4358075" cy="33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Cumulative Inference Loss Predictor (CILP)</a:t>
            </a:r>
            <a:endParaRPr/>
          </a:p>
        </p:txBody>
      </p:sp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311700" y="1000075"/>
            <a:ext cx="87093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Assumption</a:t>
            </a:r>
            <a:r>
              <a:rPr lang="en" sz="1450">
                <a:solidFill>
                  <a:schemeClr val="dk1"/>
                </a:solidFill>
              </a:rPr>
              <a:t>: inferences query rate is constant on consumer side during the serving period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To estimate the cumulative inference quality over a duration </a:t>
            </a:r>
            <a:r>
              <a:rPr lang="en" sz="1450">
                <a:solidFill>
                  <a:schemeClr val="dk1"/>
                </a:solidFill>
              </a:rPr>
              <a:t>t</a:t>
            </a:r>
            <a:r>
              <a:rPr baseline="-25000" lang="en" sz="1450">
                <a:solidFill>
                  <a:schemeClr val="dk1"/>
                </a:solidFill>
              </a:rPr>
              <a:t>max</a:t>
            </a:r>
            <a:r>
              <a:rPr lang="en" sz="1450">
                <a:solidFill>
                  <a:schemeClr val="dk1"/>
                </a:solidFill>
              </a:rPr>
              <a:t>, Viper builds a </a:t>
            </a:r>
            <a:r>
              <a:rPr b="1" lang="en" sz="1450">
                <a:solidFill>
                  <a:schemeClr val="dk1"/>
                </a:solidFill>
              </a:rPr>
              <a:t>Cumulative Inference Loss Predictor (CILP) </a:t>
            </a:r>
            <a:endParaRPr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b="1" lang="en" sz="1250">
                <a:solidFill>
                  <a:schemeClr val="dk1"/>
                </a:solidFill>
              </a:rPr>
              <a:t>Cumulative Inference Loss (CIL)</a:t>
            </a:r>
            <a:r>
              <a:rPr lang="en" sz="1250">
                <a:solidFill>
                  <a:schemeClr val="dk1"/>
                </a:solidFill>
              </a:rPr>
              <a:t> is used to evaluate the cumulative inference quality, referring to sum of the inference quality of all inference requests served within [0, t</a:t>
            </a:r>
            <a:r>
              <a:rPr baseline="-25000" lang="en" sz="1250">
                <a:solidFill>
                  <a:schemeClr val="dk1"/>
                </a:solidFill>
              </a:rPr>
              <a:t>max</a:t>
            </a:r>
            <a:r>
              <a:rPr lang="en" sz="1250">
                <a:solidFill>
                  <a:schemeClr val="dk1"/>
                </a:solidFill>
              </a:rPr>
              <a:t>]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Viper allows consumer to handle inference requests simultaneously while loading the new model</a:t>
            </a:r>
            <a:endParaRPr sz="120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Implement this through </a:t>
            </a:r>
            <a:r>
              <a:rPr b="1" lang="en" sz="1250">
                <a:solidFill>
                  <a:schemeClr val="dk1"/>
                </a:solidFill>
              </a:rPr>
              <a:t>double buffering</a:t>
            </a:r>
            <a:r>
              <a:rPr lang="en" sz="1250">
                <a:solidFill>
                  <a:schemeClr val="dk1"/>
                </a:solidFill>
              </a:rPr>
              <a:t> together with </a:t>
            </a:r>
            <a:r>
              <a:rPr b="1" lang="en" sz="1250">
                <a:solidFill>
                  <a:schemeClr val="dk1"/>
                </a:solidFill>
              </a:rPr>
              <a:t>multi-threads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Segregate the inference serving thread from the model updating thread</a:t>
            </a:r>
            <a:endParaRPr b="1" sz="12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Thus, the formula of CILP to estimate the cumulative inference loss within [0, </a:t>
            </a:r>
            <a:r>
              <a:rPr lang="en" sz="1250">
                <a:solidFill>
                  <a:schemeClr val="dk1"/>
                </a:solidFill>
              </a:rPr>
              <a:t>t</a:t>
            </a:r>
            <a:r>
              <a:rPr baseline="-25000" lang="en" sz="1250">
                <a:solidFill>
                  <a:schemeClr val="dk1"/>
                </a:solidFill>
              </a:rPr>
              <a:t>max</a:t>
            </a:r>
            <a:r>
              <a:rPr lang="en" sz="1450">
                <a:solidFill>
                  <a:schemeClr val="dk1"/>
                </a:solidFill>
              </a:rPr>
              <a:t>] is:</a:t>
            </a:r>
            <a:endParaRPr sz="1450">
              <a:solidFill>
                <a:schemeClr val="dk1"/>
              </a:solidFill>
            </a:endParaRPr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1"/>
          <p:cNvPicPr preferRelativeResize="0"/>
          <p:nvPr/>
        </p:nvPicPr>
        <p:blipFill rotWithShape="1">
          <a:blip r:embed="rId3">
            <a:alphaModFix/>
          </a:blip>
          <a:srcRect b="66723" l="0" r="5473" t="0"/>
          <a:stretch/>
        </p:blipFill>
        <p:spPr>
          <a:xfrm>
            <a:off x="2152450" y="3639750"/>
            <a:ext cx="5485949" cy="10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Requirement of DL in Scientific Workflows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50">
                <a:solidFill>
                  <a:schemeClr val="dk1"/>
                </a:solidFill>
              </a:rPr>
              <a:t>D</a:t>
            </a:r>
            <a:r>
              <a:rPr lang="en" sz="1450">
                <a:solidFill>
                  <a:schemeClr val="dk1"/>
                </a:solidFill>
              </a:rPr>
              <a:t>eep Learning (DL) has been employed at least partially in </a:t>
            </a:r>
            <a:r>
              <a:rPr lang="en" sz="1450">
                <a:solidFill>
                  <a:srgbClr val="202729"/>
                </a:solidFill>
              </a:rPr>
              <a:t>m</a:t>
            </a:r>
            <a:r>
              <a:rPr lang="en" sz="1450">
                <a:solidFill>
                  <a:srgbClr val="202729"/>
                </a:solidFill>
              </a:rPr>
              <a:t>any scientific workflowsc</a:t>
            </a:r>
            <a:endParaRPr sz="1450">
              <a:solidFill>
                <a:srgbClr val="202729"/>
              </a:solidFill>
            </a:endParaRPr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75" y="1842175"/>
            <a:ext cx="1535549" cy="15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12900" y="3470175"/>
            <a:ext cx="1648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Climate Modeling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150" y="1841532"/>
            <a:ext cx="1536192" cy="153619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386600" y="3470175"/>
            <a:ext cx="176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Particle Physical 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Simulations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7225" y="1841532"/>
            <a:ext cx="1536192" cy="153619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4556125" y="3470175"/>
            <a:ext cx="200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Computational Fluid Dynamics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6800" y="1841532"/>
            <a:ext cx="1536192" cy="153619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6894550" y="3470175"/>
            <a:ext cx="200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Virtual Drug Response Prediction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Near-Optimal Checkpoint Schedule Algorithm</a:t>
            </a:r>
            <a:endParaRPr/>
          </a:p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2"/>
          <p:cNvSpPr txBox="1"/>
          <p:nvPr>
            <p:ph idx="1" type="body"/>
          </p:nvPr>
        </p:nvSpPr>
        <p:spPr>
          <a:xfrm>
            <a:off x="237575" y="963725"/>
            <a:ext cx="5289300" cy="4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Based on CILP formula, IPP implemented </a:t>
            </a:r>
            <a:r>
              <a:rPr b="1" lang="en" sz="1450">
                <a:solidFill>
                  <a:schemeClr val="dk1"/>
                </a:solidFill>
              </a:rPr>
              <a:t>two algorithms</a:t>
            </a:r>
            <a:r>
              <a:rPr lang="en" sz="1450">
                <a:solidFill>
                  <a:schemeClr val="dk1"/>
                </a:solidFill>
              </a:rPr>
              <a:t> to determine and find the near-optimal checkpoint schedule:</a:t>
            </a:r>
            <a:endParaRPr sz="1450">
              <a:solidFill>
                <a:schemeClr val="dk1"/>
              </a:solidFill>
            </a:endParaRPr>
          </a:p>
          <a:p>
            <a:pPr indent="-3079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b="1" lang="en" sz="1250">
                <a:solidFill>
                  <a:schemeClr val="dk1"/>
                </a:solidFill>
              </a:rPr>
              <a:t>Fixed-interval schedule algorithm</a:t>
            </a:r>
            <a:endParaRPr b="1" sz="1250">
              <a:solidFill>
                <a:schemeClr val="dk1"/>
              </a:solidFill>
            </a:endParaRPr>
          </a:p>
          <a:p>
            <a:pPr indent="-3079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A checkpoint schedule with fixed gaps between checkpoints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b="1" lang="en" sz="1250">
                <a:solidFill>
                  <a:schemeClr val="dk1"/>
                </a:solidFill>
              </a:rPr>
              <a:t>Adaptive-interval schedule algorithm</a:t>
            </a:r>
            <a:endParaRPr b="1" sz="1250">
              <a:solidFill>
                <a:schemeClr val="dk1"/>
              </a:solidFill>
            </a:endParaRPr>
          </a:p>
          <a:p>
            <a:pPr indent="-3079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A checkpoint schedule with variable gaps between checkpoints</a:t>
            </a:r>
            <a:endParaRPr sz="12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Fixed-interval schedule algorithm</a:t>
            </a:r>
            <a:endParaRPr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Checkpoints are taken at regular intervals (i.e., the number of iterations)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The checkpoint schedule with the returned interval can get minimal CIL and lower training overhead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b="1" lang="en" sz="1250">
                <a:solidFill>
                  <a:schemeClr val="dk1"/>
                </a:solidFill>
              </a:rPr>
              <a:t>Pros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Simple and easy to implement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b="1" lang="en" sz="1250">
                <a:solidFill>
                  <a:schemeClr val="dk1"/>
                </a:solidFill>
              </a:rPr>
              <a:t>Cons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Lack of flexibility 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Overlook the inference quality improvement between two consecutive checkpoints</a:t>
            </a:r>
            <a:endParaRPr b="1" sz="1250">
              <a:solidFill>
                <a:schemeClr val="dk1"/>
              </a:solidFill>
            </a:endParaRPr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623" y="1314202"/>
            <a:ext cx="3598550" cy="261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Near-Optimal Checkpoint Schedule Algorithm</a:t>
            </a:r>
            <a:endParaRPr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237575" y="1060775"/>
            <a:ext cx="8783400" cy="14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Motivation: </a:t>
            </a:r>
            <a:r>
              <a:rPr lang="en" sz="1450">
                <a:solidFill>
                  <a:schemeClr val="dk1"/>
                </a:solidFill>
              </a:rPr>
              <a:t>training loss doesn’t decrease at the same rate</a:t>
            </a:r>
            <a:endParaRPr sz="1450">
              <a:solidFill>
                <a:schemeClr val="dk1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" sz="1450">
                <a:solidFill>
                  <a:schemeClr val="dk1"/>
                </a:solidFill>
              </a:rPr>
              <a:t>E.g., typically decreases rapidly at the start of training while slowly as it approaches convergence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An optimal checkpoint schedule should </a:t>
            </a:r>
            <a:r>
              <a:rPr b="1" lang="en" sz="1450">
                <a:solidFill>
                  <a:schemeClr val="dk1"/>
                </a:solidFill>
              </a:rPr>
              <a:t>have variable intervals between checkpoints</a:t>
            </a:r>
            <a:r>
              <a:rPr lang="en" sz="1450">
                <a:solidFill>
                  <a:schemeClr val="dk1"/>
                </a:solidFill>
              </a:rPr>
              <a:t> to adapt to these changes in training loss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5" name="Google Shape;2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947" y="2518625"/>
            <a:ext cx="3486949" cy="207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>
            <p:ph idx="1" type="body"/>
          </p:nvPr>
        </p:nvSpPr>
        <p:spPr>
          <a:xfrm>
            <a:off x="237575" y="2379450"/>
            <a:ext cx="5296500" cy="24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Adaptive-interval schedule algorithm</a:t>
            </a:r>
            <a:endParaRPr b="1" sz="145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Checkpoints are taken at irregular interval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Solution</a:t>
            </a:r>
            <a:r>
              <a:rPr lang="en">
                <a:solidFill>
                  <a:schemeClr val="dk1"/>
                </a:solidFill>
              </a:rPr>
              <a:t>: performs checkpoint and model update when the improvement between two consecutive checkpoints exceeds a threshold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Pros</a:t>
            </a:r>
            <a:r>
              <a:rPr lang="en">
                <a:solidFill>
                  <a:schemeClr val="dk1"/>
                </a:solidFill>
              </a:rPr>
              <a:t>: more flexible than fixed-interval approach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Cons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>
                <a:solidFill>
                  <a:schemeClr val="dk1"/>
                </a:solidFill>
              </a:rPr>
              <a:t>It is heuristic-based and selecting the appropriate threshold can be difficult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Accelerate Model Data Transfer</a:t>
            </a:r>
            <a:endParaRPr/>
          </a:p>
        </p:txBody>
      </p:sp>
      <p:sp>
        <p:nvSpPr>
          <p:cNvPr id="302" name="Google Shape;302;p34"/>
          <p:cNvSpPr txBox="1"/>
          <p:nvPr>
            <p:ph idx="1" type="body"/>
          </p:nvPr>
        </p:nvSpPr>
        <p:spPr>
          <a:xfrm>
            <a:off x="311700" y="1000075"/>
            <a:ext cx="5273100" cy="3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During training, DNN models can be cached on multiple alternative locations</a:t>
            </a:r>
            <a:endParaRPr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E.g., GPU memory, Host memory, and PFS</a:t>
            </a:r>
            <a:endParaRPr b="1" sz="1250">
              <a:solidFill>
                <a:schemeClr val="dk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Asynchronous memory-first engine</a:t>
            </a:r>
            <a:endParaRPr b="1" sz="14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Utilize the </a:t>
            </a:r>
            <a:r>
              <a:rPr b="1" lang="en" sz="1250">
                <a:solidFill>
                  <a:schemeClr val="dk1"/>
                </a:solidFill>
              </a:rPr>
              <a:t>cached models</a:t>
            </a:r>
            <a:r>
              <a:rPr lang="en" sz="1250">
                <a:solidFill>
                  <a:schemeClr val="dk1"/>
                </a:solidFill>
              </a:rPr>
              <a:t> on different locations to a</a:t>
            </a:r>
            <a:r>
              <a:rPr lang="en" sz="1250">
                <a:solidFill>
                  <a:schemeClr val="dk1"/>
                </a:solidFill>
              </a:rPr>
              <a:t>ccelerate data movement between producer and consumer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Creates a </a:t>
            </a:r>
            <a:r>
              <a:rPr b="1" lang="en" sz="1250">
                <a:solidFill>
                  <a:schemeClr val="dk1"/>
                </a:solidFill>
              </a:rPr>
              <a:t>direct communication channel</a:t>
            </a:r>
            <a:r>
              <a:rPr lang="en" sz="1250">
                <a:solidFill>
                  <a:schemeClr val="dk1"/>
                </a:solidFill>
              </a:rPr>
              <a:t> to transfer the model data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Supports both</a:t>
            </a:r>
            <a:r>
              <a:rPr b="1" lang="en" sz="1250">
                <a:solidFill>
                  <a:schemeClr val="dk1"/>
                </a:solidFill>
              </a:rPr>
              <a:t> direct GPU-to-GPU memory</a:t>
            </a:r>
            <a:r>
              <a:rPr lang="en" sz="1250">
                <a:solidFill>
                  <a:schemeClr val="dk1"/>
                </a:solidFill>
              </a:rPr>
              <a:t> and </a:t>
            </a:r>
            <a:r>
              <a:rPr b="1" lang="en" sz="1250">
                <a:solidFill>
                  <a:schemeClr val="dk1"/>
                </a:solidFill>
              </a:rPr>
              <a:t>host-to-host memory</a:t>
            </a:r>
            <a:r>
              <a:rPr lang="en" sz="1250">
                <a:solidFill>
                  <a:schemeClr val="dk1"/>
                </a:solidFill>
              </a:rPr>
              <a:t> data transfer strategy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Implemented based on the MPI library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b="1" lang="en" sz="1250">
                <a:solidFill>
                  <a:schemeClr val="dk1"/>
                </a:solidFill>
              </a:rPr>
              <a:t>How to select the suitable</a:t>
            </a:r>
            <a:r>
              <a:rPr b="1" lang="en" sz="1250">
                <a:solidFill>
                  <a:schemeClr val="dk1"/>
                </a:solidFill>
              </a:rPr>
              <a:t> data transfer strategy?</a:t>
            </a:r>
            <a:endParaRPr b="1"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If available, direct GPU-to-GPU memory strategy is used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If GPU memory is not available, direct host-to-host memory </a:t>
            </a:r>
            <a:r>
              <a:rPr lang="en" sz="1250">
                <a:solidFill>
                  <a:schemeClr val="dk1"/>
                </a:solidFill>
              </a:rPr>
              <a:t>strategy is selected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Otherwise, PFS will be used to transfer the model data</a:t>
            </a:r>
            <a:endParaRPr sz="1250">
              <a:solidFill>
                <a:schemeClr val="dk1"/>
              </a:solidFill>
            </a:endParaRPr>
          </a:p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350" y="1320425"/>
            <a:ext cx="3491225" cy="22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/>
        </p:nvSpPr>
        <p:spPr>
          <a:xfrm>
            <a:off x="6040250" y="3703825"/>
            <a:ext cx="2829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5. Viper’s memory-first transfer engine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Prompt Notification of Model Updates</a:t>
            </a:r>
            <a:endParaRPr/>
          </a:p>
        </p:txBody>
      </p:sp>
      <p:sp>
        <p:nvSpPr>
          <p:cNvPr id="311" name="Google Shape;311;p35"/>
          <p:cNvSpPr txBox="1"/>
          <p:nvPr>
            <p:ph idx="1" type="body"/>
          </p:nvPr>
        </p:nvSpPr>
        <p:spPr>
          <a:xfrm>
            <a:off x="311700" y="1081150"/>
            <a:ext cx="51063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In addition to using various strategies to speed up data transfer, it is crucial for the consumer to quickly detect model updates.</a:t>
            </a:r>
            <a:endParaRPr sz="1450">
              <a:solidFill>
                <a:schemeClr val="dk1"/>
              </a:solidFill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Char char="●"/>
            </a:pPr>
            <a:r>
              <a:rPr b="1" lang="en" sz="1550">
                <a:solidFill>
                  <a:schemeClr val="dk1"/>
                </a:solidFill>
              </a:rPr>
              <a:t>A lightweight publish-subscribe notification module </a:t>
            </a:r>
            <a:endParaRPr b="1" sz="15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Producer proactively informing consumers of model updates instead of passively periodic queries</a:t>
            </a:r>
            <a:endParaRPr sz="1250">
              <a:solidFill>
                <a:schemeClr val="dk1"/>
              </a:solidFill>
            </a:endParaRPr>
          </a:p>
          <a:p>
            <a:pPr indent="-307975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" sz="1250">
                <a:solidFill>
                  <a:schemeClr val="dk1"/>
                </a:solidFill>
              </a:rPr>
              <a:t>Reduce model discovery latency</a:t>
            </a:r>
            <a:endParaRPr sz="1250">
              <a:solidFill>
                <a:schemeClr val="dk1"/>
              </a:solidFill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" sz="1250">
                <a:solidFill>
                  <a:schemeClr val="dk1"/>
                </a:solidFill>
              </a:rPr>
              <a:t>Implemented based on Redis, achieving &lt; 1ms notification latency</a:t>
            </a:r>
            <a:endParaRPr sz="1250">
              <a:solidFill>
                <a:schemeClr val="dk1"/>
              </a:solidFill>
            </a:endParaRPr>
          </a:p>
        </p:txBody>
      </p:sp>
      <p:sp>
        <p:nvSpPr>
          <p:cNvPr id="312" name="Google Shape;312;p35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6040250" y="3703825"/>
            <a:ext cx="2829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6. Viper’s memory-first transfer engine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14" name="Google Shape;314;p35"/>
          <p:cNvGrpSpPr/>
          <p:nvPr/>
        </p:nvGrpSpPr>
        <p:grpSpPr>
          <a:xfrm>
            <a:off x="5532350" y="1320425"/>
            <a:ext cx="3539400" cy="2240775"/>
            <a:chOff x="5532350" y="1320425"/>
            <a:chExt cx="3539400" cy="2240775"/>
          </a:xfrm>
        </p:grpSpPr>
        <p:pic>
          <p:nvPicPr>
            <p:cNvPr id="315" name="Google Shape;315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32350" y="1320425"/>
              <a:ext cx="3491225" cy="2240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35"/>
            <p:cNvSpPr/>
            <p:nvPr/>
          </p:nvSpPr>
          <p:spPr>
            <a:xfrm>
              <a:off x="8376650" y="2840425"/>
              <a:ext cx="695100" cy="347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Testbed: ALCF Polaris Platform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Per Node</a:t>
            </a:r>
            <a:r>
              <a:rPr lang="en">
                <a:solidFill>
                  <a:schemeClr val="dk1"/>
                </a:solidFill>
              </a:rPr>
              <a:t>: 4xA100-40G GPUs interconnected via NVLink, and 512 GB DDR4 DRAM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Nodes are interconnected using the </a:t>
            </a:r>
            <a:r>
              <a:rPr lang="en">
                <a:solidFill>
                  <a:schemeClr val="dk1"/>
                </a:solidFill>
              </a:rPr>
              <a:t>Slingshot 10 network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Parallel File System</a:t>
            </a:r>
            <a:r>
              <a:rPr lang="en">
                <a:solidFill>
                  <a:schemeClr val="dk1"/>
                </a:solidFill>
              </a:rPr>
              <a:t>: Luster, with a aggregated I/O bandwidth of 650 GB/s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Two nodes</a:t>
            </a:r>
            <a:r>
              <a:rPr lang="en">
                <a:solidFill>
                  <a:schemeClr val="dk1"/>
                </a:solidFill>
              </a:rPr>
              <a:t> are used in our experimental evaluations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Software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DL Framework: Tensorflow-2.9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Communication: Cray-MPI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Metadata storage: Redis-7.4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3" name="Google Shape;323;p36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329" name="Google Shape;329;p37"/>
          <p:cNvSpPr txBox="1"/>
          <p:nvPr>
            <p:ph idx="1" type="body"/>
          </p:nvPr>
        </p:nvSpPr>
        <p:spPr>
          <a:xfrm>
            <a:off x="311700" y="1000075"/>
            <a:ext cx="8520600" cy="13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CANDLE-NT3</a:t>
            </a:r>
            <a:r>
              <a:rPr lang="en" sz="1400">
                <a:solidFill>
                  <a:schemeClr val="dk1"/>
                </a:solidFill>
              </a:rPr>
              <a:t> and </a:t>
            </a:r>
            <a:r>
              <a:rPr b="1" lang="en" sz="1400">
                <a:solidFill>
                  <a:schemeClr val="dk1"/>
                </a:solidFill>
              </a:rPr>
              <a:t>CANDLE-TC1</a:t>
            </a:r>
            <a:r>
              <a:rPr lang="en" sz="1400">
                <a:solidFill>
                  <a:schemeClr val="dk1"/>
                </a:solidFill>
              </a:rPr>
              <a:t> are </a:t>
            </a:r>
            <a:r>
              <a:rPr b="1" lang="en" sz="1400">
                <a:solidFill>
                  <a:schemeClr val="dk1"/>
                </a:solidFill>
              </a:rPr>
              <a:t>pilot 1 benchmarks</a:t>
            </a:r>
            <a:r>
              <a:rPr lang="en" sz="1400">
                <a:solidFill>
                  <a:schemeClr val="dk1"/>
                </a:solidFill>
              </a:rPr>
              <a:t> from the CANDLE project to </a:t>
            </a:r>
            <a:r>
              <a:rPr b="1" lang="en" sz="1400">
                <a:solidFill>
                  <a:schemeClr val="dk1"/>
                </a:solidFill>
              </a:rPr>
              <a:t>predict drug response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PtychoNN</a:t>
            </a:r>
            <a:r>
              <a:rPr lang="en" sz="1400">
                <a:solidFill>
                  <a:schemeClr val="dk1"/>
                </a:solidFill>
              </a:rPr>
              <a:t> is a real application used in </a:t>
            </a:r>
            <a:r>
              <a:rPr b="1" lang="en" sz="1400">
                <a:solidFill>
                  <a:schemeClr val="dk1"/>
                </a:solidFill>
              </a:rPr>
              <a:t>ptychographic image reconstruction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30" name="Google Shape;330;p37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660488" y="2046575"/>
            <a:ext cx="2377500" cy="477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CANDLE-NT3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2" name="Google Shape;332;p37"/>
          <p:cNvSpPr/>
          <p:nvPr/>
        </p:nvSpPr>
        <p:spPr>
          <a:xfrm>
            <a:off x="660488" y="2691850"/>
            <a:ext cx="2377500" cy="184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Binary classification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Classify RNA-seq gene expression profiles into normal or tumor tissue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Dataset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1120 samples for training, 280 samples for inference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3479888" y="2046575"/>
            <a:ext cx="2377500" cy="477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CANDLE-TC1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3479888" y="2691850"/>
            <a:ext cx="2377500" cy="184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Multiple classification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Classify RNA-seq gene expression profiles into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18 balanced tumor types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Dataset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4320 samples for training, 1080 for inference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5" name="Google Shape;335;p37"/>
          <p:cNvSpPr/>
          <p:nvPr/>
        </p:nvSpPr>
        <p:spPr>
          <a:xfrm>
            <a:off x="6299288" y="2046575"/>
            <a:ext cx="2377500" cy="477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PtychoNN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6299288" y="2691850"/>
            <a:ext cx="2377500" cy="184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model that simultaneously predicts real-space amplitude and phase from input diffraction data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Dataset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16100 samples for training, 3600 samples for inference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Metrics</a:t>
            </a:r>
            <a:endParaRPr/>
          </a:p>
        </p:txBody>
      </p:sp>
      <p:sp>
        <p:nvSpPr>
          <p:cNvPr id="342" name="Google Shape;342;p38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End-to-End Model Update Latency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total time of the checkpointing duration (measured on producer side) and model data delivery duration (measured on consumer side)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Cumulative</a:t>
            </a:r>
            <a:r>
              <a:rPr lang="en">
                <a:solidFill>
                  <a:schemeClr val="dk1"/>
                </a:solidFill>
              </a:rPr>
              <a:t> Inference Loss (CIL)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total inference loss accumulated across a set of inference requests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 lower value indicate a better result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CANDLE-NT3 and CANDLE-TC1, 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The inference loss of a request is measured using </a:t>
            </a:r>
            <a:r>
              <a:rPr b="1" lang="en">
                <a:solidFill>
                  <a:schemeClr val="dk1"/>
                </a:solidFill>
              </a:rPr>
              <a:t>Cross-Entropy</a:t>
            </a:r>
            <a:r>
              <a:rPr lang="en">
                <a:solidFill>
                  <a:schemeClr val="dk1"/>
                </a:solidFill>
              </a:rPr>
              <a:t> loss function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PtychoNN,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The inference loss of a request is measured using </a:t>
            </a:r>
            <a:r>
              <a:rPr b="1" lang="en">
                <a:solidFill>
                  <a:schemeClr val="dk1"/>
                </a:solidFill>
              </a:rPr>
              <a:t>MeanAbsoluteError</a:t>
            </a:r>
            <a:r>
              <a:rPr lang="en">
                <a:solidFill>
                  <a:schemeClr val="dk1"/>
                </a:solidFill>
              </a:rPr>
              <a:t> loss function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43" name="Google Shape;343;p38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Update Latency</a:t>
            </a:r>
            <a:endParaRPr/>
          </a:p>
        </p:txBody>
      </p:sp>
      <p:sp>
        <p:nvSpPr>
          <p:cNvPr id="349" name="Google Shape;349;p39"/>
          <p:cNvSpPr txBox="1"/>
          <p:nvPr>
            <p:ph idx="1" type="body"/>
          </p:nvPr>
        </p:nvSpPr>
        <p:spPr>
          <a:xfrm>
            <a:off x="311700" y="1000075"/>
            <a:ext cx="8520600" cy="35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Objective</a:t>
            </a:r>
            <a:r>
              <a:rPr lang="en" sz="1400">
                <a:solidFill>
                  <a:schemeClr val="dk1"/>
                </a:solidFill>
              </a:rPr>
              <a:t>: showcase the end-to-end model update latency across different model transfer strategies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Methodology</a:t>
            </a:r>
            <a:endParaRPr b="1" sz="14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Deploy a producer and a consumer on </a:t>
            </a:r>
            <a:r>
              <a:rPr b="1" lang="en" sz="1200">
                <a:solidFill>
                  <a:schemeClr val="dk1"/>
                </a:solidFill>
              </a:rPr>
              <a:t>two separate nodes</a:t>
            </a:r>
            <a:r>
              <a:rPr lang="en" sz="1200">
                <a:solidFill>
                  <a:schemeClr val="dk1"/>
                </a:solidFill>
              </a:rPr>
              <a:t>. After the warm-up stage, the producer and consumer starts running in parallel, and the producer will synchronize the model to consumer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Evaluate the data transfer latency using </a:t>
            </a:r>
            <a:r>
              <a:rPr b="1" lang="en" sz="1200">
                <a:solidFill>
                  <a:schemeClr val="dk1"/>
                </a:solidFill>
              </a:rPr>
              <a:t>six different approaches</a:t>
            </a:r>
            <a:r>
              <a:rPr lang="en" sz="1200">
                <a:solidFill>
                  <a:schemeClr val="dk1"/>
                </a:solidFill>
              </a:rPr>
              <a:t> across </a:t>
            </a:r>
            <a:r>
              <a:rPr b="1" lang="en" sz="1200">
                <a:solidFill>
                  <a:schemeClr val="dk1"/>
                </a:solidFill>
              </a:rPr>
              <a:t>three transfer strategies </a:t>
            </a:r>
            <a:r>
              <a:rPr lang="en" sz="1200">
                <a:solidFill>
                  <a:schemeClr val="dk1"/>
                </a:solidFill>
              </a:rPr>
              <a:t>respectively.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en" sz="1200">
                <a:solidFill>
                  <a:schemeClr val="dk1"/>
                </a:solidFill>
              </a:rPr>
              <a:t>PFS</a:t>
            </a:r>
            <a:r>
              <a:rPr lang="en" sz="1200">
                <a:solidFill>
                  <a:schemeClr val="dk1"/>
                </a:solidFill>
              </a:rPr>
              <a:t>: h5py(baseline), Viper-PFS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en" sz="1200">
                <a:solidFill>
                  <a:schemeClr val="dk1"/>
                </a:solidFill>
              </a:rPr>
              <a:t>Host-to-Host Memory</a:t>
            </a:r>
            <a:r>
              <a:rPr lang="en" sz="1200">
                <a:solidFill>
                  <a:schemeClr val="dk1"/>
                </a:solidFill>
              </a:rPr>
              <a:t>: Viper-Sync, Viper-Async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en" sz="1200">
                <a:solidFill>
                  <a:schemeClr val="dk1"/>
                </a:solidFill>
              </a:rPr>
              <a:t>GPU-to-GPU Memory</a:t>
            </a:r>
            <a:r>
              <a:rPr lang="en" sz="1200">
                <a:solidFill>
                  <a:schemeClr val="dk1"/>
                </a:solidFill>
              </a:rPr>
              <a:t>: Viper-Sync, Viper-Async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Measure the </a:t>
            </a:r>
            <a:r>
              <a:rPr b="1" lang="en" sz="1200">
                <a:solidFill>
                  <a:schemeClr val="dk1"/>
                </a:solidFill>
              </a:rPr>
              <a:t>end-to-end model update latency</a:t>
            </a:r>
            <a:r>
              <a:rPr lang="en" sz="1200">
                <a:solidFill>
                  <a:schemeClr val="dk1"/>
                </a:solidFill>
              </a:rPr>
              <a:t> metric of each approach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Evaluated Applications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CANDLE-NT3 (model size: 600 MB)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CANDLE-TC1 (model size: 4.7 GB)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PtychoNN (model size: 4.5 GB)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0" name="Google Shape;350;p39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Update Latency - Results</a:t>
            </a:r>
            <a:endParaRPr/>
          </a:p>
        </p:txBody>
      </p:sp>
      <p:sp>
        <p:nvSpPr>
          <p:cNvPr id="356" name="Google Shape;356;p40"/>
          <p:cNvSpPr txBox="1"/>
          <p:nvPr>
            <p:ph idx="1" type="body"/>
          </p:nvPr>
        </p:nvSpPr>
        <p:spPr>
          <a:xfrm>
            <a:off x="311700" y="3146500"/>
            <a:ext cx="8520600" cy="18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Observation</a:t>
            </a:r>
            <a:endParaRPr b="1" sz="1400">
              <a:solidFill>
                <a:schemeClr val="dk1"/>
              </a:solidFill>
            </a:endParaRPr>
          </a:p>
          <a:p>
            <a:pPr indent="-29337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</a:rPr>
              <a:t>Both GPU-to-GPU and Host-to-Host memory strategies achieve better performance than PFS</a:t>
            </a:r>
            <a:endParaRPr sz="1200">
              <a:solidFill>
                <a:schemeClr val="dk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200">
                <a:solidFill>
                  <a:schemeClr val="dk1"/>
                </a:solidFill>
              </a:rPr>
              <a:t>GPU-to-GPU outperforms the baseline by </a:t>
            </a:r>
            <a:r>
              <a:rPr b="1" lang="en" sz="1200">
                <a:solidFill>
                  <a:schemeClr val="dk1"/>
                </a:solidFill>
              </a:rPr>
              <a:t>12x for NT3, 9x for TC1, and 15x for PtychoNN</a:t>
            </a:r>
            <a:r>
              <a:rPr lang="en" sz="1200">
                <a:solidFill>
                  <a:schemeClr val="dk1"/>
                </a:solidFill>
              </a:rPr>
              <a:t> using Viper-Async approach</a:t>
            </a:r>
            <a:endParaRPr sz="1200">
              <a:solidFill>
                <a:schemeClr val="dk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200">
                <a:solidFill>
                  <a:schemeClr val="dk1"/>
                </a:solidFill>
              </a:rPr>
              <a:t>Host-to-Host </a:t>
            </a:r>
            <a:r>
              <a:rPr lang="en" sz="1200">
                <a:solidFill>
                  <a:schemeClr val="dk1"/>
                </a:solidFill>
              </a:rPr>
              <a:t>using Viper-Async approach</a:t>
            </a:r>
            <a:r>
              <a:rPr lang="en" sz="1200">
                <a:solidFill>
                  <a:schemeClr val="dk1"/>
                </a:solidFill>
              </a:rPr>
              <a:t> is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at least 3x </a:t>
            </a:r>
            <a:r>
              <a:rPr lang="en" sz="1200">
                <a:solidFill>
                  <a:schemeClr val="dk1"/>
                </a:solidFill>
              </a:rPr>
              <a:t>better than baseline </a:t>
            </a:r>
            <a:endParaRPr sz="1200">
              <a:solidFill>
                <a:schemeClr val="dk1"/>
              </a:solidFill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200">
                <a:solidFill>
                  <a:schemeClr val="dk1"/>
                </a:solidFill>
              </a:rPr>
              <a:t>This is attributed to </a:t>
            </a:r>
            <a:r>
              <a:rPr b="1" lang="en" sz="1200">
                <a:solidFill>
                  <a:schemeClr val="dk1"/>
                </a:solidFill>
              </a:rPr>
              <a:t>high I/O bandwidth of the fast memory tiers and the high-speed network</a:t>
            </a:r>
            <a:endParaRPr b="1" sz="1200">
              <a:solidFill>
                <a:schemeClr val="dk1"/>
              </a:solidFill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</a:rPr>
              <a:t>Viper-PFS approach is also </a:t>
            </a:r>
            <a:r>
              <a:rPr b="1" lang="en" sz="1200">
                <a:solidFill>
                  <a:schemeClr val="dk1"/>
                </a:solidFill>
              </a:rPr>
              <a:t>~1.2x faster</a:t>
            </a:r>
            <a:r>
              <a:rPr lang="en" sz="1200">
                <a:solidFill>
                  <a:schemeClr val="dk1"/>
                </a:solidFill>
              </a:rPr>
              <a:t> than baseline since it only writes model weights and closely related metadata into the file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</a:rPr>
              <a:t>Viper-Async is slower than Viper-sync because it uses a separate thread for data transfer to reduce training interruption, requiring an extra data copy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7" name="Google Shape;357;p40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8" name="Google Shape;3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890363"/>
            <a:ext cx="2699600" cy="180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972" y="890363"/>
            <a:ext cx="2697480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225" y="890362"/>
            <a:ext cx="2697480" cy="180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0"/>
          <p:cNvSpPr txBox="1"/>
          <p:nvPr/>
        </p:nvSpPr>
        <p:spPr>
          <a:xfrm>
            <a:off x="437300" y="2724100"/>
            <a:ext cx="2365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1092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AutoNum type="alphaLcParenBoth"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CANDLE-NT3 (size: 600 MB)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3629750" y="2724100"/>
            <a:ext cx="2365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1092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AutoNum type="alphaLcParenBoth" startAt="2"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CANDLE-TC1 (size: 4.7 GB)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6584100" y="2724100"/>
            <a:ext cx="2365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1092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AutoNum type="alphaLcParenBoth" startAt="3"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PtychoNN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(size: 4.5 GB)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1435825" y="2922100"/>
            <a:ext cx="6343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Fig. The end-to-end model update latency across three different model data transfer strategies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Low-latency Model Update</a:t>
            </a:r>
            <a:endParaRPr/>
          </a:p>
        </p:txBody>
      </p:sp>
      <p:sp>
        <p:nvSpPr>
          <p:cNvPr id="370" name="Google Shape;370;p41"/>
          <p:cNvSpPr txBox="1"/>
          <p:nvPr>
            <p:ph idx="1" type="body"/>
          </p:nvPr>
        </p:nvSpPr>
        <p:spPr>
          <a:xfrm>
            <a:off x="311700" y="1000075"/>
            <a:ext cx="5014200" cy="23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Objective</a:t>
            </a:r>
            <a:r>
              <a:rPr lang="en" sz="1400">
                <a:solidFill>
                  <a:schemeClr val="dk1"/>
                </a:solidFill>
              </a:rPr>
              <a:t>: showcase low-latency transfer strategy can improve inference quality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Evaluated Application</a:t>
            </a:r>
            <a:r>
              <a:rPr lang="en" sz="1400">
                <a:solidFill>
                  <a:schemeClr val="dk1"/>
                </a:solidFill>
              </a:rPr>
              <a:t>: </a:t>
            </a:r>
            <a:r>
              <a:rPr lang="en" sz="1200">
                <a:solidFill>
                  <a:schemeClr val="dk1"/>
                </a:solidFill>
              </a:rPr>
              <a:t>CANDLE-TC1 (model size: 4.7 GB)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Methodology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200">
                <a:solidFill>
                  <a:schemeClr val="dk1"/>
                </a:solidFill>
              </a:rPr>
              <a:t>Deploy a producer and a consumer on </a:t>
            </a:r>
            <a:r>
              <a:rPr b="1" lang="en" sz="1200">
                <a:solidFill>
                  <a:schemeClr val="dk1"/>
                </a:solidFill>
              </a:rPr>
              <a:t>two separate nodes</a:t>
            </a:r>
            <a:endParaRPr b="1"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Evaluates the CIL and training overhead time over </a:t>
            </a:r>
            <a:r>
              <a:rPr b="1" lang="en" sz="1200">
                <a:solidFill>
                  <a:schemeClr val="dk1"/>
                </a:solidFill>
              </a:rPr>
              <a:t>fixed-number of inferences</a:t>
            </a:r>
            <a:r>
              <a:rPr lang="en" sz="1200">
                <a:solidFill>
                  <a:schemeClr val="dk1"/>
                </a:solidFill>
              </a:rPr>
              <a:t> across three different transfer strategy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71" name="Google Shape;371;p41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225" y="1000075"/>
            <a:ext cx="3698450" cy="18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1"/>
          <p:cNvSpPr txBox="1"/>
          <p:nvPr/>
        </p:nvSpPr>
        <p:spPr>
          <a:xfrm>
            <a:off x="5325900" y="2776300"/>
            <a:ext cx="38286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Fig : Impact of a low-latency model update on inference and training performance (update interval: epoch boundary)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4" name="Google Shape;374;p41"/>
          <p:cNvSpPr txBox="1"/>
          <p:nvPr>
            <p:ph idx="1" type="body"/>
          </p:nvPr>
        </p:nvSpPr>
        <p:spPr>
          <a:xfrm>
            <a:off x="151650" y="3277275"/>
            <a:ext cx="88530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Observation</a:t>
            </a:r>
            <a:endParaRPr b="1" sz="14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For same number of checkpoints, both GPU-to-GPU memory and Host-to-Host memory exhibit lower CIL and less training overhead time than PFS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GPU-to-GPU memory strategy achieves the best performance with only 1s training overhead time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Indicate delivering a model with low-latency strategy is required and useful as it can improves the inference quality and minimizes the overhead on training time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Traditional Scientific Workflow use DL? </a:t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311700" y="1404925"/>
            <a:ext cx="5866200" cy="21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Char char="●"/>
            </a:pPr>
            <a:r>
              <a:rPr lang="en" sz="1450">
                <a:solidFill>
                  <a:srgbClr val="000000"/>
                </a:solidFill>
              </a:rPr>
              <a:t>Traditionally, DL is done in offline fashion</a:t>
            </a:r>
            <a:endParaRPr sz="145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Model is trained offline until it is converged, then deployed once to serve inferences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pre-trained model is usually stored in a model repository (e.g., PFS)</a:t>
            </a:r>
            <a:endParaRPr b="1" sz="1450">
              <a:solidFill>
                <a:srgbClr val="000000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9764" l="0" r="0" t="5840"/>
          <a:stretch/>
        </p:blipFill>
        <p:spPr>
          <a:xfrm>
            <a:off x="6379875" y="1390775"/>
            <a:ext cx="2582525" cy="179593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6177850" y="3186725"/>
            <a:ext cx="2787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Fig. 1 </a:t>
            </a: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Offline training and deployment of the model for inference </a:t>
            </a:r>
            <a:endParaRPr sz="12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Performance Predictor</a:t>
            </a:r>
            <a:endParaRPr/>
          </a:p>
        </p:txBody>
      </p:sp>
      <p:sp>
        <p:nvSpPr>
          <p:cNvPr id="380" name="Google Shape;380;p4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Objective</a:t>
            </a:r>
            <a:r>
              <a:rPr lang="en" sz="1400">
                <a:solidFill>
                  <a:schemeClr val="dk1"/>
                </a:solidFill>
              </a:rPr>
              <a:t>: showcase the checkpoint schedule identified by the Inference Performance Predictor (IPP) can achieve lower CIL compared to baseline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Methodology</a:t>
            </a:r>
            <a:endParaRPr b="1"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200">
                <a:solidFill>
                  <a:schemeClr val="dk1"/>
                </a:solidFill>
              </a:rPr>
              <a:t>Deploy a producer and a consumer on </a:t>
            </a:r>
            <a:r>
              <a:rPr b="1" lang="en" sz="1200">
                <a:solidFill>
                  <a:schemeClr val="dk1"/>
                </a:solidFill>
              </a:rPr>
              <a:t>two separate nodes</a:t>
            </a:r>
            <a:r>
              <a:rPr lang="en" sz="1200">
                <a:solidFill>
                  <a:schemeClr val="dk1"/>
                </a:solidFill>
              </a:rPr>
              <a:t>. After the warm-up stage, the producer and consumer starts running in parallel, and the producer will synchronize the model to consumer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Evaluates the CIL over </a:t>
            </a:r>
            <a:r>
              <a:rPr b="1" lang="en" sz="1200">
                <a:solidFill>
                  <a:schemeClr val="dk1"/>
                </a:solidFill>
              </a:rPr>
              <a:t>a fixed number of inferences</a:t>
            </a:r>
            <a:r>
              <a:rPr lang="en" sz="1200">
                <a:solidFill>
                  <a:schemeClr val="dk1"/>
                </a:solidFill>
              </a:rPr>
              <a:t> using the </a:t>
            </a:r>
            <a:r>
              <a:rPr b="1" lang="en" sz="1200">
                <a:solidFill>
                  <a:schemeClr val="dk1"/>
                </a:solidFill>
              </a:rPr>
              <a:t>GPU-to-GPU memory strategy</a:t>
            </a:r>
            <a:r>
              <a:rPr lang="en" sz="1200">
                <a:solidFill>
                  <a:schemeClr val="dk1"/>
                </a:solidFill>
              </a:rPr>
              <a:t> based on three checkpoint schedules: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en" sz="1200">
                <a:solidFill>
                  <a:schemeClr val="dk1"/>
                </a:solidFill>
              </a:rPr>
              <a:t>Epoch-boundary (Baseline)</a:t>
            </a:r>
            <a:r>
              <a:rPr lang="en" sz="1200">
                <a:solidFill>
                  <a:schemeClr val="dk1"/>
                </a:solidFill>
              </a:rPr>
              <a:t>: checkpointing at epoch-boundary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en" sz="1200">
                <a:solidFill>
                  <a:schemeClr val="dk1"/>
                </a:solidFill>
              </a:rPr>
              <a:t>Fixed-interval:</a:t>
            </a:r>
            <a:r>
              <a:rPr lang="en" sz="1200">
                <a:solidFill>
                  <a:schemeClr val="dk1"/>
                </a:solidFill>
              </a:rPr>
              <a:t> checkpointing every fixed-interval identified by the fixed-interval algorithm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en" sz="1200">
                <a:solidFill>
                  <a:schemeClr val="dk1"/>
                </a:solidFill>
              </a:rPr>
              <a:t>Adaptive-interval:</a:t>
            </a:r>
            <a:r>
              <a:rPr lang="en" sz="1200">
                <a:solidFill>
                  <a:schemeClr val="dk1"/>
                </a:solidFill>
              </a:rPr>
              <a:t> checkpointing at adaptive-interval found by the greedy algorithm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Evaluated Applications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CANDLE-NT3 (model size: 1.7 GB)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CANDLE-TC1 (model size: 4.7 GB)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PtychoNN (model size: 4.5 GB) - real application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p42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Performance Predictor - Results</a:t>
            </a:r>
            <a:endParaRPr/>
          </a:p>
        </p:txBody>
      </p:sp>
      <p:sp>
        <p:nvSpPr>
          <p:cNvPr id="387" name="Google Shape;387;p43"/>
          <p:cNvSpPr txBox="1"/>
          <p:nvPr>
            <p:ph idx="1" type="body"/>
          </p:nvPr>
        </p:nvSpPr>
        <p:spPr>
          <a:xfrm>
            <a:off x="311700" y="3249100"/>
            <a:ext cx="85206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Observation</a:t>
            </a:r>
            <a:endParaRPr b="1" sz="14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Both fixed-interval and adaptive-interval checkpoint schedule can achieve better CIL compared with the baseline (i.e., epoch-boundary checkpoint schedule)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Adaptive-interval checkpoint schedule is better than fixed-interval approach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For NT3 model, adaptive-interval schedule reduces the CIL from 3.8k to 3.0k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For TC1 model,  adaptive-interval schedule reduces the CIL from the 32.8k to 30.4k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For PtychoNN model, adaptive-interval schedule reduce the CIL from the baseline of 66.2k to 45.1k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88" name="Google Shape;388;p43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Google Shape;3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362" y="928687"/>
            <a:ext cx="2798064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50" y="928688"/>
            <a:ext cx="2800575" cy="18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3"/>
          <p:cNvSpPr txBox="1"/>
          <p:nvPr/>
        </p:nvSpPr>
        <p:spPr>
          <a:xfrm>
            <a:off x="437300" y="2800300"/>
            <a:ext cx="2365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1092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AutoNum type="alphaLcParenBoth"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NT3.B over 25,000 inferences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2" name="Google Shape;392;p43"/>
          <p:cNvSpPr txBox="1"/>
          <p:nvPr/>
        </p:nvSpPr>
        <p:spPr>
          <a:xfrm>
            <a:off x="3629750" y="2800300"/>
            <a:ext cx="2365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1092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AutoNum type="alphaLcParenBoth" startAt="2"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TC1 over 50,000 inferences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3" name="Google Shape;393;p43"/>
          <p:cNvSpPr txBox="1"/>
          <p:nvPr/>
        </p:nvSpPr>
        <p:spPr>
          <a:xfrm>
            <a:off x="6584100" y="2800300"/>
            <a:ext cx="2365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1092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AutoNum type="alphaLcParenBoth" startAt="3"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PtychoNN over 40,000 inferences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4" name="Google Shape;394;p43"/>
          <p:cNvSpPr txBox="1"/>
          <p:nvPr/>
        </p:nvSpPr>
        <p:spPr>
          <a:xfrm>
            <a:off x="1099825" y="3024700"/>
            <a:ext cx="71040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Fig. Cumulative inference loss over a fixed number of inferences using different checkpoint schedule methods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95" name="Google Shape;39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788" y="928687"/>
            <a:ext cx="2798064" cy="187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Conclusions &amp; Future Work</a:t>
            </a:r>
            <a:endParaRPr/>
          </a:p>
        </p:txBody>
      </p:sp>
      <p:sp>
        <p:nvSpPr>
          <p:cNvPr id="401" name="Google Shape;401;p44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44"/>
          <p:cNvSpPr/>
          <p:nvPr/>
        </p:nvSpPr>
        <p:spPr>
          <a:xfrm>
            <a:off x="351300" y="942375"/>
            <a:ext cx="8441400" cy="2309700"/>
          </a:xfrm>
          <a:prstGeom prst="roundRect">
            <a:avLst>
              <a:gd fmla="val 4775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50"/>
              <a:buFont typeface="Inter"/>
              <a:buChar char="●"/>
            </a:pPr>
            <a:r>
              <a:rPr lang="en" sz="1450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Conclusions</a:t>
            </a:r>
            <a:endParaRPr sz="1450">
              <a:solidFill>
                <a:srgbClr val="20272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Viper builds </a:t>
            </a:r>
            <a:r>
              <a:rPr b="1" lang="en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an intelligent inference performance predictor</a:t>
            </a:r>
            <a:r>
              <a:rPr lang="en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rgbClr val="20272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2" marL="1325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200"/>
              <a:buFont typeface="Inter"/>
              <a:buChar char="■"/>
            </a:pPr>
            <a:r>
              <a:rPr b="1" lang="en" sz="1200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To </a:t>
            </a:r>
            <a:r>
              <a:rPr b="1" lang="en" sz="1200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identify the near-optimal checkpoint schedule</a:t>
            </a:r>
            <a:r>
              <a:rPr lang="en" sz="1200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, balancing the trade-off between training runtime and inference quality</a:t>
            </a:r>
            <a:endParaRPr sz="1200">
              <a:solidFill>
                <a:srgbClr val="20272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Inter"/>
              <a:buChar char="○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Viper creates </a:t>
            </a: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 asynchronous memory-first model transfer engine</a:t>
            </a: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alongside a </a:t>
            </a: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push-based notification module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accelerate checkpoint of a model delivery and notification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Experimental results show up to 9x faster model updates with GPU-to-GPU transfer, and the predictor-driven checkpoint schedule improves overall inference quality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351300" y="3505225"/>
            <a:ext cx="8441400" cy="1296600"/>
          </a:xfrm>
          <a:prstGeom prst="roundRect">
            <a:avLst>
              <a:gd fmla="val 4775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Inter"/>
              <a:buChar char="●"/>
            </a:pPr>
            <a:r>
              <a:rPr lang="en">
                <a:solidFill>
                  <a:srgbClr val="202729"/>
                </a:solidFill>
                <a:latin typeface="Inter"/>
                <a:ea typeface="Inter"/>
                <a:cs typeface="Inter"/>
                <a:sym typeface="Inter"/>
              </a:rPr>
              <a:t>Future Work</a:t>
            </a:r>
            <a:endParaRPr>
              <a:solidFill>
                <a:srgbClr val="20272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400"/>
              <a:buFont typeface="Inter"/>
              <a:buChar char="○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Extend Viper for multi-producer, multi-consumer data transfer to speed up large LLM or DNN models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2" marL="132588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Enable sharding of large models across GPUs during training and inference (e.g., using tensor, pipeline, and data parallelism)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/>
          <p:nvPr>
            <p:ph type="title"/>
          </p:nvPr>
        </p:nvSpPr>
        <p:spPr>
          <a:xfrm>
            <a:off x="510450" y="1632375"/>
            <a:ext cx="8063100" cy="12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</a:t>
            </a:r>
            <a:endParaRPr/>
          </a:p>
        </p:txBody>
      </p:sp>
      <p:sp>
        <p:nvSpPr>
          <p:cNvPr id="409" name="Google Shape;40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0" name="Google Shape;4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75" y="111450"/>
            <a:ext cx="2748401" cy="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700" y="111450"/>
            <a:ext cx="1763325" cy="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425" y="111450"/>
            <a:ext cx="2235039" cy="6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5"/>
          <p:cNvSpPr txBox="1"/>
          <p:nvPr>
            <p:ph type="title"/>
          </p:nvPr>
        </p:nvSpPr>
        <p:spPr>
          <a:xfrm>
            <a:off x="510450" y="3294275"/>
            <a:ext cx="5559600" cy="46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Contact: Jie Ye (jye20@hawk.iit.edu)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 of Online Training and Deployment</a:t>
            </a:r>
            <a:r>
              <a:rPr lang="en"/>
              <a:t> </a:t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311700" y="935275"/>
            <a:ext cx="8660100" cy="17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Char char="●"/>
            </a:pPr>
            <a:r>
              <a:rPr b="1" lang="en" sz="1450">
                <a:solidFill>
                  <a:schemeClr val="dk1"/>
                </a:solidFill>
              </a:rPr>
              <a:t>Real-time training and deploying the model for inferences</a:t>
            </a:r>
            <a:r>
              <a:rPr lang="en" sz="1450">
                <a:solidFill>
                  <a:schemeClr val="dk1"/>
                </a:solidFill>
              </a:rPr>
              <a:t> are increasingly needed in scientific workflows, e.g., Ptychographic image reconstruction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Ptychographic image reconstruction</a:t>
            </a:r>
            <a:endParaRPr sz="145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</a:rPr>
              <a:t>Edge device</a:t>
            </a:r>
            <a:r>
              <a:rPr lang="en" sz="1200">
                <a:solidFill>
                  <a:schemeClr val="dk1"/>
                </a:solidFill>
              </a:rPr>
              <a:t>: Diffraction patterns are captured by a sensor as the beam source passes through an object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</a:rPr>
              <a:t>HPC machine</a:t>
            </a:r>
            <a:r>
              <a:rPr lang="en" sz="1200">
                <a:solidFill>
                  <a:schemeClr val="dk1"/>
                </a:solidFill>
              </a:rPr>
              <a:t>: Analyze the diffraction patterns to obtain the equivalent of an X-ray image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PtychoNN model is usually used to accelerate data analysis for image reconstruction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3041125" y="4531573"/>
            <a:ext cx="30501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Fig 2. Ptychographic image </a:t>
            </a: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reconstruction</a:t>
            </a: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475" y="2619939"/>
            <a:ext cx="4649125" cy="19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 of Online Training and Deployment 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935275"/>
            <a:ext cx="8520600" cy="16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Char char="●"/>
            </a:pPr>
            <a:r>
              <a:rPr lang="en" sz="1450">
                <a:solidFill>
                  <a:srgbClr val="000000"/>
                </a:solidFill>
              </a:rPr>
              <a:t>Obviously</a:t>
            </a:r>
            <a:r>
              <a:rPr lang="en" sz="1450">
                <a:solidFill>
                  <a:srgbClr val="000000"/>
                </a:solidFill>
              </a:rPr>
              <a:t>, </a:t>
            </a:r>
            <a:r>
              <a:rPr b="1" lang="en" sz="1450">
                <a:solidFill>
                  <a:srgbClr val="000000"/>
                </a:solidFill>
              </a:rPr>
              <a:t>offline </a:t>
            </a:r>
            <a:r>
              <a:rPr b="1" lang="en" sz="1450">
                <a:solidFill>
                  <a:srgbClr val="000000"/>
                </a:solidFill>
              </a:rPr>
              <a:t>training and deployment</a:t>
            </a:r>
            <a:r>
              <a:rPr lang="en" sz="1450">
                <a:solidFill>
                  <a:schemeClr val="dk1"/>
                </a:solidFill>
              </a:rPr>
              <a:t> DL is infeasible in </a:t>
            </a:r>
            <a:r>
              <a:rPr lang="en" sz="1400">
                <a:solidFill>
                  <a:schemeClr val="dk1"/>
                </a:solidFill>
              </a:rPr>
              <a:t>the dynamic environment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Constantly changing input data and fluctuating learning patterns necessitate the </a:t>
            </a:r>
            <a:r>
              <a:rPr b="1" lang="en" sz="1200">
                <a:solidFill>
                  <a:schemeClr val="dk1"/>
                </a:solidFill>
              </a:rPr>
              <a:t>on-the-fly training or refining of the model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For example, in ptychographic image reconstruction use-case, 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 sz="1200">
                <a:solidFill>
                  <a:schemeClr val="dk1"/>
                </a:solidFill>
              </a:rPr>
              <a:t>Each object is unique and the beam cannot be stopped, so pre-trained model or pause the workflow to wait until trained one is infeasible</a:t>
            </a:r>
            <a:endParaRPr sz="1450">
              <a:solidFill>
                <a:srgbClr val="000000"/>
              </a:solidFill>
            </a:endParaRPr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5862" l="4790" r="5490" t="5311"/>
          <a:stretch/>
        </p:blipFill>
        <p:spPr>
          <a:xfrm>
            <a:off x="4354500" y="2622300"/>
            <a:ext cx="731519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3620950" y="3365935"/>
            <a:ext cx="210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"/>
                <a:ea typeface="Inter"/>
                <a:cs typeface="Inter"/>
                <a:sym typeface="Inter"/>
              </a:rPr>
              <a:t>Learning pattern fluctuate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4588" l="22665" r="13846" t="7173"/>
          <a:stretch/>
        </p:blipFill>
        <p:spPr>
          <a:xfrm>
            <a:off x="2096625" y="2622300"/>
            <a:ext cx="731526" cy="7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202200" y="3365935"/>
            <a:ext cx="23301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"/>
                <a:ea typeface="Inter"/>
                <a:cs typeface="Inter"/>
                <a:sym typeface="Inter"/>
              </a:rPr>
              <a:t>Input data 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onstant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 changing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425" y="2726503"/>
            <a:ext cx="2707250" cy="1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404800" y="4515678"/>
            <a:ext cx="36630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Fig. 3 </a:t>
            </a:r>
            <a:r>
              <a:rPr lang="en" sz="12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Online training and deployment of the model</a:t>
            </a:r>
            <a:endParaRPr sz="12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4044925"/>
            <a:ext cx="4959000" cy="4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Thus, </a:t>
            </a:r>
            <a:r>
              <a:rPr b="1" lang="en" sz="1450">
                <a:solidFill>
                  <a:srgbClr val="0000FF"/>
                </a:solidFill>
              </a:rPr>
              <a:t>online training and deployment</a:t>
            </a:r>
            <a:r>
              <a:rPr lang="en" sz="1450">
                <a:solidFill>
                  <a:srgbClr val="000000"/>
                </a:solidFill>
              </a:rPr>
              <a:t> is required</a:t>
            </a:r>
            <a:endParaRPr sz="14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Example of </a:t>
            </a:r>
            <a:r>
              <a:rPr lang="en" sz="2500"/>
              <a:t>Ptychographic Image Reconstruction</a:t>
            </a:r>
            <a:endParaRPr sz="2500"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11700" y="899550"/>
            <a:ext cx="8709300" cy="23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400">
                <a:solidFill>
                  <a:schemeClr val="dk1"/>
                </a:solidFill>
              </a:rPr>
              <a:t>The online ptychographic image reconstruction workflow typically consist of three steps.</a:t>
            </a:r>
            <a:endParaRPr sz="1400">
              <a:solidFill>
                <a:schemeClr val="dk1"/>
              </a:solidFill>
            </a:endParaRPr>
          </a:p>
          <a:p>
            <a:pPr indent="-29908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200">
                <a:solidFill>
                  <a:schemeClr val="dk1"/>
                </a:solidFill>
              </a:rPr>
              <a:t>Step 1: training warm-up</a:t>
            </a:r>
            <a:endParaRPr b="1" sz="1200">
              <a:solidFill>
                <a:schemeClr val="dk1"/>
              </a:solidFill>
            </a:endParaRPr>
          </a:p>
          <a:p>
            <a:pPr indent="-29908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200">
                <a:solidFill>
                  <a:srgbClr val="000000"/>
                </a:solidFill>
              </a:rPr>
              <a:t>Transfer the full diffraction patterns from edge device to HPC machine, and train the ptychoNN model</a:t>
            </a:r>
            <a:endParaRPr sz="1200">
              <a:solidFill>
                <a:srgbClr val="000000"/>
              </a:solidFill>
            </a:endParaRPr>
          </a:p>
          <a:p>
            <a:pPr indent="-29908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b="1" lang="en" sz="1200">
                <a:solidFill>
                  <a:srgbClr val="000000"/>
                </a:solidFill>
              </a:rPr>
              <a:t>Step 2: switch to inferences</a:t>
            </a:r>
            <a:endParaRPr b="1" sz="1200">
              <a:solidFill>
                <a:srgbClr val="000000"/>
              </a:solidFill>
            </a:endParaRPr>
          </a:p>
          <a:p>
            <a:pPr indent="-29908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■"/>
            </a:pPr>
            <a:r>
              <a:rPr lang="en" sz="1200">
                <a:solidFill>
                  <a:srgbClr val="000000"/>
                </a:solidFill>
              </a:rPr>
              <a:t>Send a checkpoint of the model to the edge device, then use the model for inference to predict the phase of an image</a:t>
            </a:r>
            <a:endParaRPr sz="1200">
              <a:solidFill>
                <a:srgbClr val="000000"/>
              </a:solidFill>
            </a:endParaRPr>
          </a:p>
          <a:p>
            <a:pPr indent="-29908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b="1" lang="en" sz="1200">
                <a:solidFill>
                  <a:srgbClr val="000000"/>
                </a:solidFill>
              </a:rPr>
              <a:t>Step 3: fine-tuning</a:t>
            </a:r>
            <a:endParaRPr b="1" sz="1200">
              <a:solidFill>
                <a:srgbClr val="000000"/>
              </a:solidFill>
            </a:endParaRPr>
          </a:p>
          <a:p>
            <a:pPr indent="-29908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■"/>
            </a:pPr>
            <a:r>
              <a:rPr lang="en" sz="1200">
                <a:solidFill>
                  <a:srgbClr val="000000"/>
                </a:solidFill>
              </a:rPr>
              <a:t>HPC machine continue receive a subset of diffraction patterns, fine-tune the model with the new incoming data (i.e., continue training the model)</a:t>
            </a:r>
            <a:endParaRPr sz="1200">
              <a:solidFill>
                <a:srgbClr val="000000"/>
              </a:solidFill>
            </a:endParaRPr>
          </a:p>
          <a:p>
            <a:pPr indent="-29908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■"/>
            </a:pPr>
            <a:r>
              <a:rPr lang="en" sz="1200">
                <a:solidFill>
                  <a:srgbClr val="000000"/>
                </a:solidFill>
              </a:rPr>
              <a:t>Periodically send a checkpoint of the model to the edge to improve the quality of the inferences</a:t>
            </a:r>
            <a:endParaRPr sz="1200">
              <a:solidFill>
                <a:srgbClr val="000000"/>
              </a:solidFill>
            </a:endParaRPr>
          </a:p>
          <a:p>
            <a:pPr indent="-3078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350">
                <a:solidFill>
                  <a:srgbClr val="000000"/>
                </a:solidFill>
              </a:rPr>
              <a:t>After warm-up stage, training and inferences run </a:t>
            </a:r>
            <a:r>
              <a:rPr b="1" lang="en" sz="1350">
                <a:solidFill>
                  <a:srgbClr val="000000"/>
                </a:solidFill>
              </a:rPr>
              <a:t>in parallel</a:t>
            </a:r>
            <a:r>
              <a:rPr lang="en" sz="1350">
                <a:solidFill>
                  <a:srgbClr val="000000"/>
                </a:solidFill>
              </a:rPr>
              <a:t>. </a:t>
            </a:r>
            <a:endParaRPr sz="1350">
              <a:solidFill>
                <a:srgbClr val="000000"/>
              </a:solidFill>
            </a:endParaRPr>
          </a:p>
          <a:p>
            <a:pPr indent="-30789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350">
                <a:solidFill>
                  <a:srgbClr val="000000"/>
                </a:solidFill>
              </a:rPr>
              <a:t>Training (producer) and inference server (consumer) continuously synchronize model checkpoints during workflow running</a:t>
            </a:r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800" y="3258889"/>
            <a:ext cx="4861236" cy="14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1721425" y="4693064"/>
            <a:ext cx="60339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4. An example scenario that training and inference run in parallel on producer and consumer nodes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590000" y="4065625"/>
            <a:ext cx="82422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202729"/>
                </a:solidFill>
              </a:rPr>
              <a:t>Need to </a:t>
            </a:r>
            <a:r>
              <a:rPr b="1" lang="en" sz="1400">
                <a:solidFill>
                  <a:srgbClr val="0000FF"/>
                </a:solidFill>
              </a:rPr>
              <a:t>find a near-optimal checkpoint schedule</a:t>
            </a:r>
            <a:r>
              <a:rPr lang="en" sz="1400">
                <a:solidFill>
                  <a:srgbClr val="202729"/>
                </a:solidFill>
              </a:rPr>
              <a:t> to balance this trade-off and improve the inference quality</a:t>
            </a:r>
            <a:endParaRPr sz="1400">
              <a:solidFill>
                <a:srgbClr val="202729"/>
              </a:solidFill>
            </a:endParaRPr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3969" l="10348" r="10348" t="5195"/>
          <a:stretch/>
        </p:blipFill>
        <p:spPr>
          <a:xfrm>
            <a:off x="590000" y="1065687"/>
            <a:ext cx="641626" cy="73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1189551" y="1055125"/>
            <a:ext cx="7520700" cy="640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How often to checkpoint a model on producer and send it to the consumer </a:t>
            </a: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after the warm-up stage to improve the inference quality?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36" name="Google Shape;136;p19"/>
          <p:cNvGrpSpPr/>
          <p:nvPr/>
        </p:nvGrpSpPr>
        <p:grpSpPr>
          <a:xfrm>
            <a:off x="1305250" y="1913800"/>
            <a:ext cx="7317000" cy="1994400"/>
            <a:chOff x="1305250" y="1913800"/>
            <a:chExt cx="7317000" cy="1994400"/>
          </a:xfrm>
        </p:grpSpPr>
        <p:pic>
          <p:nvPicPr>
            <p:cNvPr id="137" name="Google Shape;137;p19"/>
            <p:cNvPicPr preferRelativeResize="0"/>
            <p:nvPr/>
          </p:nvPicPr>
          <p:blipFill rotWithShape="1">
            <a:blip r:embed="rId4">
              <a:alphaModFix/>
            </a:blip>
            <a:srcRect b="8865" l="4408" r="4499" t="6539"/>
            <a:stretch/>
          </p:blipFill>
          <p:spPr>
            <a:xfrm>
              <a:off x="4179450" y="1979925"/>
              <a:ext cx="1582377" cy="14695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9"/>
            <p:cNvSpPr/>
            <p:nvPr/>
          </p:nvSpPr>
          <p:spPr>
            <a:xfrm>
              <a:off x="1305250" y="1913800"/>
              <a:ext cx="2440200" cy="1948500"/>
            </a:xfrm>
            <a:prstGeom prst="roundRect">
              <a:avLst>
                <a:gd fmla="val 7328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1305250" y="1913800"/>
              <a:ext cx="2440200" cy="423900"/>
            </a:xfrm>
            <a:prstGeom prst="round2SameRect">
              <a:avLst>
                <a:gd fmla="val 44645" name="adj1"/>
                <a:gd fmla="val 0" name="adj2"/>
              </a:avLst>
            </a:prstGeom>
            <a:solidFill>
              <a:srgbClr val="98E8BE"/>
            </a:solidFill>
            <a:ln cap="flat" cmpd="sng" w="9525">
              <a:solidFill>
                <a:srgbClr val="98E8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Frequent Updates</a:t>
              </a:r>
              <a:endParaRPr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6182050" y="1913800"/>
              <a:ext cx="2440200" cy="1994400"/>
            </a:xfrm>
            <a:prstGeom prst="roundRect">
              <a:avLst>
                <a:gd fmla="val 7328" name="adj"/>
              </a:avLst>
            </a:prstGeom>
            <a:solidFill>
              <a:schemeClr val="lt1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6182050" y="1913800"/>
              <a:ext cx="2440200" cy="423900"/>
            </a:xfrm>
            <a:prstGeom prst="round2SameRect">
              <a:avLst>
                <a:gd fmla="val 44645" name="adj1"/>
                <a:gd fmla="val 0" name="adj2"/>
              </a:avLst>
            </a:pr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>
                  <a:latin typeface="Inter"/>
                  <a:ea typeface="Inter"/>
                  <a:cs typeface="Inter"/>
                  <a:sym typeface="Inter"/>
                </a:rPr>
                <a:t>In</a:t>
              </a:r>
              <a:r>
                <a:rPr b="1" lang="en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</a:t>
              </a:r>
              <a:r>
                <a:rPr b="1" lang="en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requent Updates</a:t>
              </a:r>
              <a:endParaRPr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1357845" y="2461375"/>
              <a:ext cx="23559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21920" lvl="0" marL="27432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729"/>
                </a:buClr>
                <a:buSzPts val="1200"/>
                <a:buFont typeface="Proxima Nova"/>
                <a:buAutoNum type="arabicPeriod"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Improve inference quality because of early updates</a:t>
              </a:r>
              <a:endParaRPr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1368375" y="3221575"/>
              <a:ext cx="23559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21920" lvl="0" marL="27432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Inter"/>
                <a:buAutoNum type="arabicPeriod" startAt="2"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Slow down training due to checkpoint interruption</a:t>
              </a:r>
              <a:endParaRPr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6234650" y="2471900"/>
              <a:ext cx="23559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21920" lvl="0" marL="27432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729"/>
                </a:buClr>
                <a:buSzPts val="1200"/>
                <a:buFont typeface="Proxima Nova"/>
                <a:buAutoNum type="arabicPeriod"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</a:t>
              </a: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ess </a:t>
              </a:r>
              <a:r>
                <a:rPr lang="en" sz="1200">
                  <a:latin typeface="Inter"/>
                  <a:ea typeface="Inter"/>
                  <a:cs typeface="Inter"/>
                  <a:sym typeface="Inter"/>
                </a:rPr>
                <a:t>precise inference results</a:t>
              </a:r>
              <a:endParaRPr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6234657" y="3155893"/>
              <a:ext cx="23559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21920" lvl="0" marL="27432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Inter"/>
                <a:buAutoNum type="arabicPeriod" startAt="2"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Faster training</a:t>
              </a: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due to less checkpoint interruption</a:t>
              </a:r>
              <a:endParaRPr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4495800" y="3588100"/>
              <a:ext cx="96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91440" rtl="0" algn="l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Trade-off</a:t>
              </a:r>
              <a:endParaRPr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311700" y="1000075"/>
            <a:ext cx="51345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Current method couples training (producer) with inference serving system (consumer) via a model repository (e.g., PFS)</a:t>
            </a:r>
            <a:endParaRPr sz="1450"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345050" y="3547625"/>
            <a:ext cx="5169300" cy="1236000"/>
          </a:xfrm>
          <a:prstGeom prst="roundRect">
            <a:avLst>
              <a:gd fmla="val 7521" name="adj"/>
            </a:avLst>
          </a:prstGeom>
          <a:noFill/>
          <a:ln>
            <a:noFill/>
          </a:ln>
        </p:spPr>
        <p:txBody>
          <a:bodyPr anchorCtr="0" anchor="ctr" bIns="0" lIns="91425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Need </a:t>
            </a:r>
            <a:r>
              <a:rPr b="1" lang="en" sz="1450">
                <a:solidFill>
                  <a:srgbClr val="0000FF"/>
                </a:solidFill>
                <a:latin typeface="Inter"/>
                <a:ea typeface="Inter"/>
                <a:cs typeface="Inter"/>
                <a:sym typeface="Inter"/>
              </a:rPr>
              <a:t>an efficient strategy (i.e., creating a direct communication channel) </a:t>
            </a:r>
            <a:r>
              <a:rPr lang="en" sz="145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accelerate model data transfer from 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producer to consumer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55" name="Google Shape;155;p20"/>
          <p:cNvGrpSpPr/>
          <p:nvPr/>
        </p:nvGrpSpPr>
        <p:grpSpPr>
          <a:xfrm>
            <a:off x="671850" y="2126375"/>
            <a:ext cx="8028300" cy="1312884"/>
            <a:chOff x="671850" y="2278775"/>
            <a:chExt cx="8028300" cy="1312884"/>
          </a:xfrm>
        </p:grpSpPr>
        <p:grpSp>
          <p:nvGrpSpPr>
            <p:cNvPr id="156" name="Google Shape;156;p20"/>
            <p:cNvGrpSpPr/>
            <p:nvPr/>
          </p:nvGrpSpPr>
          <p:grpSpPr>
            <a:xfrm>
              <a:off x="671850" y="2278775"/>
              <a:ext cx="8028300" cy="323449"/>
              <a:chOff x="671850" y="2278775"/>
              <a:chExt cx="8028300" cy="323449"/>
            </a:xfrm>
          </p:grpSpPr>
          <p:sp>
            <p:nvSpPr>
              <p:cNvPr id="157" name="Google Shape;157;p20"/>
              <p:cNvSpPr/>
              <p:nvPr/>
            </p:nvSpPr>
            <p:spPr>
              <a:xfrm>
                <a:off x="671850" y="2278775"/>
                <a:ext cx="8028300" cy="320100"/>
              </a:xfrm>
              <a:prstGeom prst="rect">
                <a:avLst/>
              </a:prstGeom>
              <a:solidFill>
                <a:srgbClr val="F4CCCC"/>
              </a:solidFill>
              <a:ln cap="flat" cmpd="sng" w="9525">
                <a:solidFill>
                  <a:srgbClr val="F4CC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50">
                    <a:latin typeface="Inter"/>
                    <a:ea typeface="Inter"/>
                    <a:cs typeface="Inter"/>
                    <a:sym typeface="Inter"/>
                  </a:rPr>
                  <a:t>Limitations</a:t>
                </a:r>
                <a:endParaRPr b="1" sz="145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pic>
            <p:nvPicPr>
              <p:cNvPr id="158" name="Google Shape;15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>
                <a:off x="737758" y="2282185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9" name="Google Shape;159;p20"/>
            <p:cNvGrpSpPr/>
            <p:nvPr/>
          </p:nvGrpSpPr>
          <p:grpSpPr>
            <a:xfrm>
              <a:off x="677922" y="2686162"/>
              <a:ext cx="8021796" cy="411600"/>
              <a:chOff x="677922" y="2686162"/>
              <a:chExt cx="8021796" cy="411600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1037418" y="2686162"/>
                <a:ext cx="7662300" cy="411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Model updates can be delayed</a:t>
                </a:r>
                <a:r>
                  <a:rPr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 due to I/O bottlenecks in the PFS</a:t>
                </a:r>
                <a:r>
                  <a:rPr b="1"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, </a:t>
                </a:r>
                <a:r>
                  <a:rPr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caused by many uncoordinated, small I/O accesses </a:t>
                </a:r>
                <a:endParaRPr sz="12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pic>
            <p:nvPicPr>
              <p:cNvPr id="161" name="Google Shape;161;p20"/>
              <p:cNvPicPr preferRelativeResize="0"/>
              <p:nvPr/>
            </p:nvPicPr>
            <p:blipFill rotWithShape="1">
              <a:blip r:embed="rId4">
                <a:alphaModFix/>
              </a:blip>
              <a:srcRect b="25685" l="53552" r="3095" t="30697"/>
              <a:stretch/>
            </p:blipFill>
            <p:spPr>
              <a:xfrm>
                <a:off x="677922" y="2705195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2" name="Google Shape;162;p20"/>
            <p:cNvGrpSpPr/>
            <p:nvPr/>
          </p:nvGrpSpPr>
          <p:grpSpPr>
            <a:xfrm>
              <a:off x="688441" y="3180059"/>
              <a:ext cx="8011578" cy="411600"/>
              <a:chOff x="688441" y="3180059"/>
              <a:chExt cx="8011578" cy="411600"/>
            </a:xfrm>
          </p:grpSpPr>
          <p:sp>
            <p:nvSpPr>
              <p:cNvPr id="163" name="Google Shape;163;p20"/>
              <p:cNvSpPr/>
              <p:nvPr/>
            </p:nvSpPr>
            <p:spPr>
              <a:xfrm>
                <a:off x="1037418" y="3180059"/>
                <a:ext cx="7662600" cy="411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Consumers are unaware of changes of DNN models </a:t>
                </a:r>
                <a:r>
                  <a:rPr b="1"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promptly</a:t>
                </a:r>
                <a:r>
                  <a:rPr lang="en" sz="1200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rPr>
                  <a:t> due to the the use of a fixed-interval, pull-based approach, delaying access of the up-to-date model</a:t>
                </a:r>
                <a:endParaRPr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pic>
            <p:nvPicPr>
              <p:cNvPr id="164" name="Google Shape;164;p20"/>
              <p:cNvPicPr preferRelativeResize="0"/>
              <p:nvPr/>
            </p:nvPicPr>
            <p:blipFill rotWithShape="1">
              <a:blip r:embed="rId4">
                <a:alphaModFix/>
              </a:blip>
              <a:srcRect b="25685" l="53552" r="3095" t="30697"/>
              <a:stretch/>
            </p:blipFill>
            <p:spPr>
              <a:xfrm>
                <a:off x="688441" y="3199093"/>
                <a:ext cx="320040" cy="320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5" name="Google Shape;165;p20"/>
          <p:cNvSpPr txBox="1"/>
          <p:nvPr/>
        </p:nvSpPr>
        <p:spPr>
          <a:xfrm>
            <a:off x="5502725" y="1916402"/>
            <a:ext cx="35988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5. Traditional producer-consumer communication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5">
            <a:alphaModFix/>
          </a:blip>
          <a:srcRect b="55888" l="0" r="0" t="0"/>
          <a:stretch/>
        </p:blipFill>
        <p:spPr>
          <a:xfrm>
            <a:off x="5514350" y="898488"/>
            <a:ext cx="3552626" cy="10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5">
            <a:alphaModFix/>
          </a:blip>
          <a:srcRect b="4840" l="0" r="0" t="48567"/>
          <a:stretch/>
        </p:blipFill>
        <p:spPr>
          <a:xfrm>
            <a:off x="5514350" y="3502350"/>
            <a:ext cx="3552626" cy="10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5852102" y="4573630"/>
            <a:ext cx="29823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Fig 6. </a:t>
            </a: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Viper-enhanced communication</a:t>
            </a:r>
            <a:endParaRPr sz="10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Viper - Design Objectives</a:t>
            </a:r>
            <a:endParaRPr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To address the limitations, we propose </a:t>
            </a:r>
            <a:r>
              <a:rPr b="1" lang="en" sz="1450">
                <a:solidFill>
                  <a:schemeClr val="dk1"/>
                </a:solidFill>
              </a:rPr>
              <a:t>Viper</a:t>
            </a:r>
            <a:r>
              <a:rPr lang="en" sz="1450">
                <a:solidFill>
                  <a:schemeClr val="dk1"/>
                </a:solidFill>
              </a:rPr>
              <a:t>, an I/O framework for updating, storing, and transferring DNN models.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It is designed </a:t>
            </a:r>
            <a:r>
              <a:rPr b="1" lang="en" sz="1450">
                <a:solidFill>
                  <a:schemeClr val="dk1"/>
                </a:solidFill>
              </a:rPr>
              <a:t>two design objectives</a:t>
            </a:r>
            <a:r>
              <a:rPr lang="en" sz="1450">
                <a:solidFill>
                  <a:schemeClr val="dk1"/>
                </a:solidFill>
              </a:rPr>
              <a:t>:</a:t>
            </a:r>
            <a:endParaRPr sz="1450"/>
          </a:p>
        </p:txBody>
      </p:sp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8472208" y="4863217"/>
            <a:ext cx="548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390900" y="2263475"/>
            <a:ext cx="8441400" cy="631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Balance the trade-off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 between training runtime and inference quality by </a:t>
            </a:r>
            <a:r>
              <a:rPr b="1" lang="en">
                <a:latin typeface="Inter"/>
                <a:ea typeface="Inter"/>
                <a:cs typeface="Inter"/>
                <a:sym typeface="Inter"/>
              </a:rPr>
              <a:t>building an Inference Performance Predictor to </a:t>
            </a:r>
            <a:r>
              <a:rPr b="1" lang="en">
                <a:latin typeface="Inter"/>
                <a:ea typeface="Inter"/>
                <a:cs typeface="Inter"/>
                <a:sym typeface="Inter"/>
              </a:rPr>
              <a:t>find</a:t>
            </a:r>
            <a:r>
              <a:rPr b="1" lang="en">
                <a:latin typeface="Inter"/>
                <a:ea typeface="Inter"/>
                <a:cs typeface="Inter"/>
                <a:sym typeface="Inter"/>
              </a:rPr>
              <a:t> a near-optimal checkpoint schedule 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390900" y="3257350"/>
            <a:ext cx="8441400" cy="631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 startAt="2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Accelerate model data transfer by using a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direct memory-to-memory communication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channel along with a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lightweight notification mechanism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